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665" r:id="rId3"/>
  </p:sldMasterIdLst>
  <p:notesMasterIdLst>
    <p:notesMasterId r:id="rId66"/>
  </p:notesMasterIdLst>
  <p:handoutMasterIdLst>
    <p:handoutMasterId r:id="rId67"/>
  </p:handoutMasterIdLst>
  <p:sldIdLst>
    <p:sldId id="358" r:id="rId4"/>
    <p:sldId id="259" r:id="rId5"/>
    <p:sldId id="260" r:id="rId6"/>
    <p:sldId id="261" r:id="rId7"/>
    <p:sldId id="262" r:id="rId8"/>
    <p:sldId id="267" r:id="rId9"/>
    <p:sldId id="336" r:id="rId10"/>
    <p:sldId id="271" r:id="rId11"/>
    <p:sldId id="287" r:id="rId12"/>
    <p:sldId id="338" r:id="rId13"/>
    <p:sldId id="295" r:id="rId14"/>
    <p:sldId id="339" r:id="rId15"/>
    <p:sldId id="340" r:id="rId16"/>
    <p:sldId id="341" r:id="rId17"/>
    <p:sldId id="343" r:id="rId18"/>
    <p:sldId id="344" r:id="rId19"/>
    <p:sldId id="345" r:id="rId20"/>
    <p:sldId id="346" r:id="rId21"/>
    <p:sldId id="348" r:id="rId22"/>
    <p:sldId id="349" r:id="rId23"/>
    <p:sldId id="332" r:id="rId24"/>
    <p:sldId id="333" r:id="rId25"/>
    <p:sldId id="296" r:id="rId26"/>
    <p:sldId id="297" r:id="rId27"/>
    <p:sldId id="335" r:id="rId28"/>
    <p:sldId id="298" r:id="rId29"/>
    <p:sldId id="302" r:id="rId30"/>
    <p:sldId id="304" r:id="rId31"/>
    <p:sldId id="307" r:id="rId32"/>
    <p:sldId id="308" r:id="rId33"/>
    <p:sldId id="309" r:id="rId34"/>
    <p:sldId id="311" r:id="rId35"/>
    <p:sldId id="360" r:id="rId36"/>
    <p:sldId id="362" r:id="rId37"/>
    <p:sldId id="365" r:id="rId38"/>
    <p:sldId id="366" r:id="rId39"/>
    <p:sldId id="367" r:id="rId40"/>
    <p:sldId id="363" r:id="rId41"/>
    <p:sldId id="368" r:id="rId42"/>
    <p:sldId id="370" r:id="rId43"/>
    <p:sldId id="371" r:id="rId44"/>
    <p:sldId id="372" r:id="rId45"/>
    <p:sldId id="373" r:id="rId46"/>
    <p:sldId id="374" r:id="rId47"/>
    <p:sldId id="375" r:id="rId48"/>
    <p:sldId id="376" r:id="rId49"/>
    <p:sldId id="377" r:id="rId50"/>
    <p:sldId id="378" r:id="rId51"/>
    <p:sldId id="380" r:id="rId52"/>
    <p:sldId id="381" r:id="rId53"/>
    <p:sldId id="382" r:id="rId54"/>
    <p:sldId id="383" r:id="rId55"/>
    <p:sldId id="384" r:id="rId56"/>
    <p:sldId id="385" r:id="rId57"/>
    <p:sldId id="386" r:id="rId58"/>
    <p:sldId id="387" r:id="rId59"/>
    <p:sldId id="388" r:id="rId60"/>
    <p:sldId id="389" r:id="rId61"/>
    <p:sldId id="390" r:id="rId62"/>
    <p:sldId id="392" r:id="rId63"/>
    <p:sldId id="393" r:id="rId64"/>
    <p:sldId id="3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ke, Jacob" initials="GJ" lastIdx="1" clrIdx="0">
    <p:extLst>
      <p:ext uri="{19B8F6BF-5375-455C-9EA6-DF929625EA0E}">
        <p15:presenceInfo xmlns:p15="http://schemas.microsoft.com/office/powerpoint/2012/main" userId="S-1-5-21-1004336348-1214440339-1801674531-76158" providerId="AD"/>
      </p:ext>
    </p:extLst>
  </p:cmAuthor>
  <p:cmAuthor id="2" name="Ford, Victoria" initials="FV" lastIdx="4" clrIdx="1">
    <p:extLst>
      <p:ext uri="{19B8F6BF-5375-455C-9EA6-DF929625EA0E}">
        <p15:presenceInfo xmlns:p15="http://schemas.microsoft.com/office/powerpoint/2012/main" userId="S-1-5-21-1004336348-1214440339-1801674531-2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97" d="100"/>
          <a:sy n="97" d="100"/>
        </p:scale>
        <p:origin x="90"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4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D03CDC-1CF7-494B-87E8-15A969237D0D}" type="datetimeFigureOut">
              <a:rPr lang="en-US" smtClean="0"/>
              <a:pPr/>
              <a:t>11/20/2017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410CF5-6FEB-4C00-B8A8-5AE9ECB62299}" type="slidenum">
              <a:rPr lang="en-US" smtClean="0"/>
              <a:pPr/>
              <a:t>‹#›</a:t>
            </a:fld>
            <a:endParaRPr lang="en-US" dirty="0"/>
          </a:p>
        </p:txBody>
      </p:sp>
    </p:spTree>
    <p:extLst>
      <p:ext uri="{BB962C8B-B14F-4D97-AF65-F5344CB8AC3E}">
        <p14:creationId xmlns:p14="http://schemas.microsoft.com/office/powerpoint/2010/main" val="241657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76910-1786-439F-A427-C2389471970D}" type="datetimeFigureOut">
              <a:rPr lang="en-US" smtClean="0"/>
              <a:pPr/>
              <a:t>11/20/2017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B0246-348F-4278-9715-9D9338937F46}" type="slidenum">
              <a:rPr lang="en-US" smtClean="0"/>
              <a:pPr/>
              <a:t>‹#›</a:t>
            </a:fld>
            <a:endParaRPr lang="en-US" dirty="0"/>
          </a:p>
        </p:txBody>
      </p:sp>
    </p:spTree>
    <p:extLst>
      <p:ext uri="{BB962C8B-B14F-4D97-AF65-F5344CB8AC3E}">
        <p14:creationId xmlns:p14="http://schemas.microsoft.com/office/powerpoint/2010/main" val="337509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B0246-348F-4278-9715-9D9338937F46}" type="slidenum">
              <a:rPr lang="en-US" smtClean="0"/>
              <a:pPr/>
              <a:t>1</a:t>
            </a:fld>
            <a:endParaRPr lang="en-US" dirty="0"/>
          </a:p>
        </p:txBody>
      </p:sp>
    </p:spTree>
    <p:extLst>
      <p:ext uri="{BB962C8B-B14F-4D97-AF65-F5344CB8AC3E}">
        <p14:creationId xmlns:p14="http://schemas.microsoft.com/office/powerpoint/2010/main" val="259382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a:t>Release from equipment</a:t>
            </a:r>
          </a:p>
        </p:txBody>
      </p:sp>
      <p:sp>
        <p:nvSpPr>
          <p:cNvPr id="94212" name="Slide Number Placeholder 3"/>
          <p:cNvSpPr>
            <a:spLocks noGrp="1"/>
          </p:cNvSpPr>
          <p:nvPr>
            <p:ph type="sldNum" sz="quarter" idx="5"/>
          </p:nvPr>
        </p:nvSpPr>
        <p:spPr>
          <a:noFill/>
        </p:spPr>
        <p:txBody>
          <a:bodyPr/>
          <a:lstStyle/>
          <a:p>
            <a:pPr defTabSz="912879"/>
            <a:fld id="{12ED7A34-2A6D-4AF7-922F-BFDDFB16605B}" type="slidenum">
              <a:rPr lang="en-US" smtClean="0"/>
              <a:pPr defTabSz="912879"/>
              <a:t>10</a:t>
            </a:fld>
            <a:endParaRPr lang="en-US" dirty="0"/>
          </a:p>
        </p:txBody>
      </p:sp>
    </p:spTree>
    <p:extLst>
      <p:ext uri="{BB962C8B-B14F-4D97-AF65-F5344CB8AC3E}">
        <p14:creationId xmlns:p14="http://schemas.microsoft.com/office/powerpoint/2010/main" val="188801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a:t>Engines / parts and containers </a:t>
            </a:r>
            <a:r>
              <a:rPr lang="en-US" baseline="0" dirty="0"/>
              <a:t>of oil stored outside on dirt – now saturated with oil.  NO effort to clean up or prevent further spills.</a:t>
            </a:r>
            <a:endParaRPr lang="en-US" dirty="0"/>
          </a:p>
        </p:txBody>
      </p:sp>
      <p:sp>
        <p:nvSpPr>
          <p:cNvPr id="99332" name="Slide Number Placeholder 3"/>
          <p:cNvSpPr>
            <a:spLocks noGrp="1"/>
          </p:cNvSpPr>
          <p:nvPr>
            <p:ph type="sldNum" sz="quarter" idx="5"/>
          </p:nvPr>
        </p:nvSpPr>
        <p:spPr>
          <a:noFill/>
        </p:spPr>
        <p:txBody>
          <a:bodyPr/>
          <a:lstStyle/>
          <a:p>
            <a:pPr defTabSz="912879"/>
            <a:fld id="{199D9C05-C32D-4ED4-8318-A8F717655314}" type="slidenum">
              <a:rPr lang="en-US" smtClean="0"/>
              <a:pPr defTabSz="912879"/>
              <a:t>11</a:t>
            </a:fld>
            <a:endParaRPr lang="en-US" dirty="0"/>
          </a:p>
        </p:txBody>
      </p:sp>
    </p:spTree>
    <p:extLst>
      <p:ext uri="{BB962C8B-B14F-4D97-AF65-F5344CB8AC3E}">
        <p14:creationId xmlns:p14="http://schemas.microsoft.com/office/powerpoint/2010/main" val="410631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12879"/>
            <a:fld id="{4399C004-A5DA-42A0-8292-C45275C56E71}" type="slidenum">
              <a:rPr lang="en-US" smtClean="0"/>
              <a:pPr defTabSz="912879"/>
              <a:t>13</a:t>
            </a:fld>
            <a:endParaRPr lang="en-US" dirty="0"/>
          </a:p>
        </p:txBody>
      </p:sp>
      <p:sp>
        <p:nvSpPr>
          <p:cNvPr id="68611"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68612" name="Rectangle 3"/>
          <p:cNvSpPr>
            <a:spLocks noGrp="1" noChangeArrowheads="1"/>
          </p:cNvSpPr>
          <p:nvPr>
            <p:ph type="body" idx="1"/>
          </p:nvPr>
        </p:nvSpPr>
        <p:spPr>
          <a:noFill/>
          <a:ln/>
        </p:spPr>
        <p:txBody>
          <a:bodyPr lIns="90476" tIns="44444" rIns="90476" bIns="44444"/>
          <a:lstStyle/>
          <a:p>
            <a:r>
              <a:rPr lang="en-US" dirty="0"/>
              <a:t>Open buckets and drums outside have overflowed</a:t>
            </a:r>
            <a:r>
              <a:rPr lang="en-US" baseline="0" dirty="0"/>
              <a:t> onto ground.</a:t>
            </a:r>
            <a:endParaRPr lang="en-US" dirty="0"/>
          </a:p>
        </p:txBody>
      </p:sp>
    </p:spTree>
    <p:extLst>
      <p:ext uri="{BB962C8B-B14F-4D97-AF65-F5344CB8AC3E}">
        <p14:creationId xmlns:p14="http://schemas.microsoft.com/office/powerpoint/2010/main" val="336711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secondary</a:t>
            </a:r>
            <a:r>
              <a:rPr lang="en-US" baseline="0" dirty="0"/>
              <a:t> containment structure is large enough and has been sealed on the inside.</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14</a:t>
            </a:fld>
            <a:endParaRPr lang="en-US" dirty="0"/>
          </a:p>
        </p:txBody>
      </p:sp>
    </p:spTree>
    <p:extLst>
      <p:ext uri="{BB962C8B-B14F-4D97-AF65-F5344CB8AC3E}">
        <p14:creationId xmlns:p14="http://schemas.microsoft.com/office/powerpoint/2010/main" val="180633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15</a:t>
            </a:fld>
            <a:endParaRPr lang="en-US" dirty="0"/>
          </a:p>
        </p:txBody>
      </p:sp>
    </p:spTree>
    <p:extLst>
      <p:ext uri="{BB962C8B-B14F-4D97-AF65-F5344CB8AC3E}">
        <p14:creationId xmlns:p14="http://schemas.microsoft.com/office/powerpoint/2010/main" val="360032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a:t>Note: the leak along the crack and onto the soil.  Also, the concrete secondary</a:t>
            </a:r>
            <a:r>
              <a:rPr lang="en-US" baseline="0" dirty="0"/>
              <a:t> containment structure has not been sealed.</a:t>
            </a:r>
            <a:endParaRPr lang="en-US" dirty="0"/>
          </a:p>
        </p:txBody>
      </p:sp>
      <p:sp>
        <p:nvSpPr>
          <p:cNvPr id="73732" name="Slide Number Placeholder 3"/>
          <p:cNvSpPr>
            <a:spLocks noGrp="1"/>
          </p:cNvSpPr>
          <p:nvPr>
            <p:ph type="sldNum" sz="quarter" idx="5"/>
          </p:nvPr>
        </p:nvSpPr>
        <p:spPr>
          <a:noFill/>
        </p:spPr>
        <p:txBody>
          <a:bodyPr/>
          <a:lstStyle/>
          <a:p>
            <a:pPr defTabSz="912879"/>
            <a:fld id="{6818EB62-BCB5-4BAC-ADB0-F7B60FC99B8C}" type="slidenum">
              <a:rPr lang="en-US" smtClean="0"/>
              <a:pPr defTabSz="912879"/>
              <a:t>16</a:t>
            </a:fld>
            <a:endParaRPr lang="en-US" dirty="0"/>
          </a:p>
        </p:txBody>
      </p:sp>
    </p:spTree>
    <p:extLst>
      <p:ext uri="{BB962C8B-B14F-4D97-AF65-F5344CB8AC3E}">
        <p14:creationId xmlns:p14="http://schemas.microsoft.com/office/powerpoint/2010/main" val="1260307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2879"/>
            <a:fld id="{5AE42C0F-E989-4232-9F73-9FF523897227}" type="slidenum">
              <a:rPr lang="en-US" smtClean="0"/>
              <a:pPr defTabSz="912879"/>
              <a:t>17</a:t>
            </a:fld>
            <a:endParaRPr lang="en-US" dirty="0"/>
          </a:p>
        </p:txBody>
      </p:sp>
      <p:sp>
        <p:nvSpPr>
          <p:cNvPr id="78851"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8852" name="Rectangle 3"/>
          <p:cNvSpPr>
            <a:spLocks noGrp="1" noChangeArrowheads="1"/>
          </p:cNvSpPr>
          <p:nvPr>
            <p:ph type="body" idx="1"/>
          </p:nvPr>
        </p:nvSpPr>
        <p:spPr>
          <a:noFill/>
          <a:ln/>
        </p:spPr>
        <p:txBody>
          <a:bodyPr lIns="90476" tIns="44444" rIns="90476" bIns="44444"/>
          <a:lstStyle/>
          <a:p>
            <a:r>
              <a:rPr lang="en-US" dirty="0"/>
              <a:t>If outside – 62-710.401(6), FAC – double-walled or secondary containment, on an oil impermeable surface</a:t>
            </a:r>
          </a:p>
          <a:p>
            <a:endParaRPr lang="en-US" dirty="0"/>
          </a:p>
        </p:txBody>
      </p:sp>
    </p:spTree>
    <p:extLst>
      <p:ext uri="{BB962C8B-B14F-4D97-AF65-F5344CB8AC3E}">
        <p14:creationId xmlns:p14="http://schemas.microsoft.com/office/powerpoint/2010/main" val="209001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2879"/>
            <a:fld id="{5F7A7A3B-C3BC-4EC9-A76C-4A25864F4E62}" type="slidenum">
              <a:rPr lang="en-US" smtClean="0"/>
              <a:pPr defTabSz="912879"/>
              <a:t>18</a:t>
            </a:fld>
            <a:endParaRPr lang="en-US" dirty="0"/>
          </a:p>
        </p:txBody>
      </p:sp>
      <p:sp>
        <p:nvSpPr>
          <p:cNvPr id="808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0900" name="Rectangle 3"/>
          <p:cNvSpPr>
            <a:spLocks noGrp="1" noChangeArrowheads="1"/>
          </p:cNvSpPr>
          <p:nvPr>
            <p:ph type="body" idx="1"/>
          </p:nvPr>
        </p:nvSpPr>
        <p:spPr>
          <a:noFill/>
          <a:ln/>
        </p:spPr>
        <p:txBody>
          <a:bodyPr lIns="90476" tIns="44444" rIns="90476" bIns="44444"/>
          <a:lstStyle/>
          <a:p>
            <a:r>
              <a:rPr lang="en-US" dirty="0"/>
              <a:t>If outside – 62-710.401(6), FAC – double-walled or secondary containment, on an oil impermeable surface</a:t>
            </a:r>
          </a:p>
          <a:p>
            <a:endParaRPr lang="en-US" dirty="0"/>
          </a:p>
        </p:txBody>
      </p:sp>
    </p:spTree>
    <p:extLst>
      <p:ext uri="{BB962C8B-B14F-4D97-AF65-F5344CB8AC3E}">
        <p14:creationId xmlns:p14="http://schemas.microsoft.com/office/powerpoint/2010/main" val="3685145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12879"/>
            <a:fld id="{E8C9FB44-A341-4A19-8DA4-027C7054D49B}" type="slidenum">
              <a:rPr lang="en-US" smtClean="0"/>
              <a:pPr defTabSz="912879"/>
              <a:t>19</a:t>
            </a:fld>
            <a:endParaRPr lang="en-US" dirty="0"/>
          </a:p>
        </p:txBody>
      </p:sp>
      <p:sp>
        <p:nvSpPr>
          <p:cNvPr id="8806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8068" name="Rectangle 3"/>
          <p:cNvSpPr>
            <a:spLocks noGrp="1" noChangeArrowheads="1"/>
          </p:cNvSpPr>
          <p:nvPr>
            <p:ph type="body" idx="1"/>
          </p:nvPr>
        </p:nvSpPr>
        <p:spPr>
          <a:noFill/>
          <a:ln/>
        </p:spPr>
        <p:txBody>
          <a:bodyPr lIns="90476" tIns="44444" rIns="90476" bIns="44444"/>
          <a:lstStyle/>
          <a:p>
            <a:r>
              <a:rPr lang="en-US" dirty="0"/>
              <a:t>Secondary containment must be free of oil and water.</a:t>
            </a:r>
          </a:p>
          <a:p>
            <a:r>
              <a:rPr lang="en-US" dirty="0"/>
              <a:t>If a sheen, can not drain the rain water.  Must manage as</a:t>
            </a:r>
            <a:r>
              <a:rPr lang="en-US" baseline="0" dirty="0"/>
              <a:t> used oil or oily waste water</a:t>
            </a:r>
            <a:endParaRPr lang="en-US" dirty="0"/>
          </a:p>
        </p:txBody>
      </p:sp>
    </p:spTree>
    <p:extLst>
      <p:ext uri="{BB962C8B-B14F-4D97-AF65-F5344CB8AC3E}">
        <p14:creationId xmlns:p14="http://schemas.microsoft.com/office/powerpoint/2010/main" val="360570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2879"/>
            <a:fld id="{FF9A3D70-D56A-46F3-B9E5-2C91BBDA7964}" type="slidenum">
              <a:rPr lang="en-US" smtClean="0"/>
              <a:pPr defTabSz="912879"/>
              <a:t>20</a:t>
            </a:fld>
            <a:endParaRPr lang="en-US" dirty="0"/>
          </a:p>
        </p:txBody>
      </p:sp>
      <p:sp>
        <p:nvSpPr>
          <p:cNvPr id="8294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2948" name="Rectangle 3"/>
          <p:cNvSpPr>
            <a:spLocks noGrp="1" noChangeArrowheads="1"/>
          </p:cNvSpPr>
          <p:nvPr>
            <p:ph type="body" idx="1"/>
          </p:nvPr>
        </p:nvSpPr>
        <p:spPr>
          <a:noFill/>
          <a:ln/>
        </p:spPr>
        <p:txBody>
          <a:bodyPr lIns="90476" tIns="44444" rIns="90476" bIns="44444"/>
          <a:lstStyle/>
          <a:p>
            <a:r>
              <a:rPr lang="en-US" dirty="0"/>
              <a:t>This secondary containment is too small, it is not 110% of the 55-gallon drum (60 gallons).</a:t>
            </a:r>
          </a:p>
        </p:txBody>
      </p:sp>
    </p:spTree>
    <p:extLst>
      <p:ext uri="{BB962C8B-B14F-4D97-AF65-F5344CB8AC3E}">
        <p14:creationId xmlns:p14="http://schemas.microsoft.com/office/powerpoint/2010/main" val="426512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a:p>
        </p:txBody>
      </p:sp>
      <p:sp>
        <p:nvSpPr>
          <p:cNvPr id="62468" name="Slide Number Placeholder 3"/>
          <p:cNvSpPr>
            <a:spLocks noGrp="1"/>
          </p:cNvSpPr>
          <p:nvPr>
            <p:ph type="sldNum" sz="quarter" idx="5"/>
          </p:nvPr>
        </p:nvSpPr>
        <p:spPr>
          <a:noFill/>
        </p:spPr>
        <p:txBody>
          <a:bodyPr/>
          <a:lstStyle/>
          <a:p>
            <a:pPr defTabSz="912879"/>
            <a:fld id="{DE4648E9-0B20-40E9-8AF7-B8A83CB1FFCC}" type="slidenum">
              <a:rPr lang="en-US" smtClean="0"/>
              <a:pPr defTabSz="912879"/>
              <a:t>2</a:t>
            </a:fld>
            <a:endParaRPr lang="en-US" dirty="0"/>
          </a:p>
        </p:txBody>
      </p:sp>
    </p:spTree>
    <p:extLst>
      <p:ext uri="{BB962C8B-B14F-4D97-AF65-F5344CB8AC3E}">
        <p14:creationId xmlns:p14="http://schemas.microsoft.com/office/powerpoint/2010/main" val="173562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facility was discharging oily mop water to the ground.</a:t>
            </a:r>
          </a:p>
        </p:txBody>
      </p:sp>
      <p:sp>
        <p:nvSpPr>
          <p:cNvPr id="4" name="Slide Number Placeholder 3"/>
          <p:cNvSpPr>
            <a:spLocks noGrp="1"/>
          </p:cNvSpPr>
          <p:nvPr>
            <p:ph type="sldNum" sz="quarter" idx="10"/>
          </p:nvPr>
        </p:nvSpPr>
        <p:spPr/>
        <p:txBody>
          <a:bodyPr/>
          <a:lstStyle/>
          <a:p>
            <a:fld id="{331B0246-348F-4278-9715-9D9338937F46}" type="slidenum">
              <a:rPr lang="en-US" smtClean="0"/>
              <a:pPr/>
              <a:t>22</a:t>
            </a:fld>
            <a:endParaRPr lang="en-US" dirty="0"/>
          </a:p>
        </p:txBody>
      </p:sp>
    </p:spTree>
    <p:extLst>
      <p:ext uri="{BB962C8B-B14F-4D97-AF65-F5344CB8AC3E}">
        <p14:creationId xmlns:p14="http://schemas.microsoft.com/office/powerpoint/2010/main" val="400481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a:t>62-710.850(5)</a:t>
            </a:r>
          </a:p>
        </p:txBody>
      </p:sp>
      <p:sp>
        <p:nvSpPr>
          <p:cNvPr id="100356" name="Slide Number Placeholder 3"/>
          <p:cNvSpPr>
            <a:spLocks noGrp="1"/>
          </p:cNvSpPr>
          <p:nvPr>
            <p:ph type="sldNum" sz="quarter" idx="5"/>
          </p:nvPr>
        </p:nvSpPr>
        <p:spPr>
          <a:noFill/>
        </p:spPr>
        <p:txBody>
          <a:bodyPr/>
          <a:lstStyle/>
          <a:p>
            <a:pPr defTabSz="912879"/>
            <a:fld id="{E1622D48-F9FD-4D35-82BD-9E88CE4CD31E}" type="slidenum">
              <a:rPr lang="en-US" smtClean="0"/>
              <a:pPr defTabSz="912879"/>
              <a:t>23</a:t>
            </a:fld>
            <a:endParaRPr lang="en-US" dirty="0"/>
          </a:p>
        </p:txBody>
      </p:sp>
    </p:spTree>
    <p:extLst>
      <p:ext uri="{BB962C8B-B14F-4D97-AF65-F5344CB8AC3E}">
        <p14:creationId xmlns:p14="http://schemas.microsoft.com/office/powerpoint/2010/main" val="69559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a:t>UOFs can not be thrown into the trash.</a:t>
            </a:r>
          </a:p>
        </p:txBody>
      </p:sp>
      <p:sp>
        <p:nvSpPr>
          <p:cNvPr id="101380" name="Slide Number Placeholder 3"/>
          <p:cNvSpPr>
            <a:spLocks noGrp="1"/>
          </p:cNvSpPr>
          <p:nvPr>
            <p:ph type="sldNum" sz="quarter" idx="5"/>
          </p:nvPr>
        </p:nvSpPr>
        <p:spPr>
          <a:noFill/>
        </p:spPr>
        <p:txBody>
          <a:bodyPr/>
          <a:lstStyle/>
          <a:p>
            <a:pPr defTabSz="912879"/>
            <a:fld id="{670E8F68-3A23-4038-AB1A-A8495E3FEBC0}" type="slidenum">
              <a:rPr lang="en-US" smtClean="0"/>
              <a:pPr defTabSz="912879"/>
              <a:t>24</a:t>
            </a:fld>
            <a:endParaRPr lang="en-US" dirty="0"/>
          </a:p>
        </p:txBody>
      </p:sp>
    </p:spTree>
    <p:extLst>
      <p:ext uri="{BB962C8B-B14F-4D97-AF65-F5344CB8AC3E}">
        <p14:creationId xmlns:p14="http://schemas.microsoft.com/office/powerpoint/2010/main" val="2603962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container is not on an oil-impermeable surface, is not labeled, and is not covered/closed.</a:t>
            </a:r>
          </a:p>
        </p:txBody>
      </p:sp>
      <p:sp>
        <p:nvSpPr>
          <p:cNvPr id="4" name="Slide Number Placeholder 3"/>
          <p:cNvSpPr>
            <a:spLocks noGrp="1"/>
          </p:cNvSpPr>
          <p:nvPr>
            <p:ph type="sldNum" sz="quarter" idx="10"/>
          </p:nvPr>
        </p:nvSpPr>
        <p:spPr/>
        <p:txBody>
          <a:bodyPr/>
          <a:lstStyle/>
          <a:p>
            <a:fld id="{331B0246-348F-4278-9715-9D9338937F46}" type="slidenum">
              <a:rPr lang="en-US" smtClean="0"/>
              <a:pPr/>
              <a:t>25</a:t>
            </a:fld>
            <a:endParaRPr lang="en-US" dirty="0"/>
          </a:p>
        </p:txBody>
      </p:sp>
    </p:spTree>
    <p:extLst>
      <p:ext uri="{BB962C8B-B14F-4D97-AF65-F5344CB8AC3E}">
        <p14:creationId xmlns:p14="http://schemas.microsoft.com/office/powerpoint/2010/main" val="371288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dirty="0"/>
              <a:t>UOF container in good condition</a:t>
            </a:r>
          </a:p>
        </p:txBody>
      </p:sp>
      <p:sp>
        <p:nvSpPr>
          <p:cNvPr id="102404" name="Slide Number Placeholder 3"/>
          <p:cNvSpPr>
            <a:spLocks noGrp="1"/>
          </p:cNvSpPr>
          <p:nvPr>
            <p:ph type="sldNum" sz="quarter" idx="5"/>
          </p:nvPr>
        </p:nvSpPr>
        <p:spPr>
          <a:noFill/>
        </p:spPr>
        <p:txBody>
          <a:bodyPr/>
          <a:lstStyle/>
          <a:p>
            <a:pPr defTabSz="912879"/>
            <a:fld id="{2E1199B9-597A-4AB9-B6FC-81D3EF5AE489}" type="slidenum">
              <a:rPr lang="en-US" smtClean="0"/>
              <a:pPr defTabSz="912879"/>
              <a:t>26</a:t>
            </a:fld>
            <a:endParaRPr lang="en-US" dirty="0"/>
          </a:p>
        </p:txBody>
      </p:sp>
    </p:spTree>
    <p:extLst>
      <p:ext uri="{BB962C8B-B14F-4D97-AF65-F5344CB8AC3E}">
        <p14:creationId xmlns:p14="http://schemas.microsoft.com/office/powerpoint/2010/main" val="961915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a:t>UOF properly labeled drum</a:t>
            </a:r>
          </a:p>
        </p:txBody>
      </p:sp>
      <p:sp>
        <p:nvSpPr>
          <p:cNvPr id="106500" name="Slide Number Placeholder 3"/>
          <p:cNvSpPr>
            <a:spLocks noGrp="1"/>
          </p:cNvSpPr>
          <p:nvPr>
            <p:ph type="sldNum" sz="quarter" idx="5"/>
          </p:nvPr>
        </p:nvSpPr>
        <p:spPr>
          <a:noFill/>
        </p:spPr>
        <p:txBody>
          <a:bodyPr/>
          <a:lstStyle/>
          <a:p>
            <a:pPr defTabSz="912879"/>
            <a:fld id="{15BB86C9-AB1D-4457-B74A-0EACF5B2E22B}" type="slidenum">
              <a:rPr lang="en-US" smtClean="0"/>
              <a:pPr defTabSz="912879"/>
              <a:t>27</a:t>
            </a:fld>
            <a:endParaRPr lang="en-US" dirty="0"/>
          </a:p>
        </p:txBody>
      </p:sp>
    </p:spTree>
    <p:extLst>
      <p:ext uri="{BB962C8B-B14F-4D97-AF65-F5344CB8AC3E}">
        <p14:creationId xmlns:p14="http://schemas.microsoft.com/office/powerpoint/2010/main" val="48500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a:t>UOF drum on an oil impervious surface</a:t>
            </a:r>
          </a:p>
        </p:txBody>
      </p:sp>
      <p:sp>
        <p:nvSpPr>
          <p:cNvPr id="108548" name="Slide Number Placeholder 3"/>
          <p:cNvSpPr>
            <a:spLocks noGrp="1"/>
          </p:cNvSpPr>
          <p:nvPr>
            <p:ph type="sldNum" sz="quarter" idx="5"/>
          </p:nvPr>
        </p:nvSpPr>
        <p:spPr>
          <a:noFill/>
        </p:spPr>
        <p:txBody>
          <a:bodyPr/>
          <a:lstStyle/>
          <a:p>
            <a:pPr defTabSz="912879"/>
            <a:fld id="{008CBA66-A00A-44BE-A6CC-1008F9FECABF}" type="slidenum">
              <a:rPr lang="en-US" smtClean="0"/>
              <a:pPr defTabSz="912879"/>
              <a:t>28</a:t>
            </a:fld>
            <a:endParaRPr lang="en-US" dirty="0"/>
          </a:p>
        </p:txBody>
      </p:sp>
    </p:spTree>
    <p:extLst>
      <p:ext uri="{BB962C8B-B14F-4D97-AF65-F5344CB8AC3E}">
        <p14:creationId xmlns:p14="http://schemas.microsoft.com/office/powerpoint/2010/main" val="413668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a:p>
        </p:txBody>
      </p:sp>
      <p:sp>
        <p:nvSpPr>
          <p:cNvPr id="111620" name="Slide Number Placeholder 3"/>
          <p:cNvSpPr>
            <a:spLocks noGrp="1"/>
          </p:cNvSpPr>
          <p:nvPr>
            <p:ph type="sldNum" sz="quarter" idx="5"/>
          </p:nvPr>
        </p:nvSpPr>
        <p:spPr>
          <a:noFill/>
        </p:spPr>
        <p:txBody>
          <a:bodyPr/>
          <a:lstStyle/>
          <a:p>
            <a:pPr defTabSz="912879"/>
            <a:fld id="{6EB09723-3BA8-422F-8D8A-260A4C45CC23}" type="slidenum">
              <a:rPr lang="en-US" smtClean="0"/>
              <a:pPr defTabSz="912879"/>
              <a:t>29</a:t>
            </a:fld>
            <a:endParaRPr lang="en-US" dirty="0"/>
          </a:p>
        </p:txBody>
      </p:sp>
    </p:spTree>
    <p:extLst>
      <p:ext uri="{BB962C8B-B14F-4D97-AF65-F5344CB8AC3E}">
        <p14:creationId xmlns:p14="http://schemas.microsoft.com/office/powerpoint/2010/main" val="253675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Mini TCLP for antifreeze – lead, benzene,</a:t>
            </a:r>
            <a:r>
              <a:rPr lang="en-US" baseline="0" dirty="0"/>
              <a:t> and </a:t>
            </a:r>
            <a:r>
              <a:rPr lang="en-US" dirty="0"/>
              <a:t>perc.</a:t>
            </a:r>
          </a:p>
        </p:txBody>
      </p:sp>
      <p:sp>
        <p:nvSpPr>
          <p:cNvPr id="4" name="Slide Number Placeholder 3"/>
          <p:cNvSpPr>
            <a:spLocks noGrp="1"/>
          </p:cNvSpPr>
          <p:nvPr>
            <p:ph type="sldNum" sz="quarter" idx="10"/>
          </p:nvPr>
        </p:nvSpPr>
        <p:spPr/>
        <p:txBody>
          <a:bodyPr/>
          <a:lstStyle/>
          <a:p>
            <a:fld id="{331B0246-348F-4278-9715-9D9338937F46}" type="slidenum">
              <a:rPr lang="en-US" smtClean="0"/>
              <a:pPr/>
              <a:t>30</a:t>
            </a:fld>
            <a:endParaRPr lang="en-US" dirty="0"/>
          </a:p>
        </p:txBody>
      </p:sp>
    </p:spTree>
    <p:extLst>
      <p:ext uri="{BB962C8B-B14F-4D97-AF65-F5344CB8AC3E}">
        <p14:creationId xmlns:p14="http://schemas.microsoft.com/office/powerpoint/2010/main" val="2219998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a:t>
            </a:r>
            <a:r>
              <a:rPr lang="en-US" baseline="0" dirty="0"/>
              <a:t> antifreeze containers</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31</a:t>
            </a:fld>
            <a:endParaRPr lang="en-US" dirty="0"/>
          </a:p>
        </p:txBody>
      </p:sp>
    </p:spTree>
    <p:extLst>
      <p:ext uri="{BB962C8B-B14F-4D97-AF65-F5344CB8AC3E}">
        <p14:creationId xmlns:p14="http://schemas.microsoft.com/office/powerpoint/2010/main" val="17366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a:p>
        </p:txBody>
      </p:sp>
      <p:sp>
        <p:nvSpPr>
          <p:cNvPr id="63492" name="Slide Number Placeholder 3"/>
          <p:cNvSpPr>
            <a:spLocks noGrp="1"/>
          </p:cNvSpPr>
          <p:nvPr>
            <p:ph type="sldNum" sz="quarter" idx="5"/>
          </p:nvPr>
        </p:nvSpPr>
        <p:spPr>
          <a:noFill/>
        </p:spPr>
        <p:txBody>
          <a:bodyPr/>
          <a:lstStyle/>
          <a:p>
            <a:pPr defTabSz="912879"/>
            <a:fld id="{2A301930-B03C-4527-AD02-9E6F7B7E445D}" type="slidenum">
              <a:rPr lang="en-US" smtClean="0"/>
              <a:pPr defTabSz="912879"/>
              <a:t>3</a:t>
            </a:fld>
            <a:endParaRPr lang="en-US" dirty="0"/>
          </a:p>
        </p:txBody>
      </p:sp>
    </p:spTree>
    <p:extLst>
      <p:ext uri="{BB962C8B-B14F-4D97-AF65-F5344CB8AC3E}">
        <p14:creationId xmlns:p14="http://schemas.microsoft.com/office/powerpoint/2010/main" val="2320163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large spill of antifreeze had not been addressed.</a:t>
            </a:r>
          </a:p>
        </p:txBody>
      </p:sp>
      <p:sp>
        <p:nvSpPr>
          <p:cNvPr id="4" name="Slide Number Placeholder 3"/>
          <p:cNvSpPr>
            <a:spLocks noGrp="1"/>
          </p:cNvSpPr>
          <p:nvPr>
            <p:ph type="sldNum" sz="quarter" idx="10"/>
          </p:nvPr>
        </p:nvSpPr>
        <p:spPr/>
        <p:txBody>
          <a:bodyPr/>
          <a:lstStyle/>
          <a:p>
            <a:fld id="{331B0246-348F-4278-9715-9D9338937F46}" type="slidenum">
              <a:rPr lang="en-US" smtClean="0"/>
              <a:pPr/>
              <a:t>32</a:t>
            </a:fld>
            <a:endParaRPr lang="en-US" dirty="0"/>
          </a:p>
        </p:txBody>
      </p:sp>
    </p:spTree>
    <p:extLst>
      <p:ext uri="{BB962C8B-B14F-4D97-AF65-F5344CB8AC3E}">
        <p14:creationId xmlns:p14="http://schemas.microsoft.com/office/powerpoint/2010/main" val="12102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category has slightly different requirements</a:t>
            </a:r>
          </a:p>
        </p:txBody>
      </p:sp>
      <p:sp>
        <p:nvSpPr>
          <p:cNvPr id="4" name="Slide Number Placeholder 3"/>
          <p:cNvSpPr>
            <a:spLocks noGrp="1"/>
          </p:cNvSpPr>
          <p:nvPr>
            <p:ph type="sldNum" sz="quarter" idx="10"/>
          </p:nvPr>
        </p:nvSpPr>
        <p:spPr/>
        <p:txBody>
          <a:bodyPr/>
          <a:lstStyle/>
          <a:p>
            <a:fld id="{331B0246-348F-4278-9715-9D9338937F46}" type="slidenum">
              <a:rPr lang="en-US" smtClean="0"/>
              <a:pPr/>
              <a:t>34</a:t>
            </a:fld>
            <a:endParaRPr lang="en-US" dirty="0"/>
          </a:p>
        </p:txBody>
      </p:sp>
    </p:spTree>
    <p:extLst>
      <p:ext uri="{BB962C8B-B14F-4D97-AF65-F5344CB8AC3E}">
        <p14:creationId xmlns:p14="http://schemas.microsoft.com/office/powerpoint/2010/main" val="1455258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Green tips do contain mercury!</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37</a:t>
            </a:fld>
            <a:endParaRPr lang="en-US" dirty="0"/>
          </a:p>
        </p:txBody>
      </p:sp>
    </p:spTree>
    <p:extLst>
      <p:ext uri="{BB962C8B-B14F-4D97-AF65-F5344CB8AC3E}">
        <p14:creationId xmlns:p14="http://schemas.microsoft.com/office/powerpoint/2010/main" val="3693665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SQHs are not exempt from USDOT standards regarding battery shipments</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40</a:t>
            </a:fld>
            <a:endParaRPr lang="en-US" dirty="0"/>
          </a:p>
        </p:txBody>
      </p:sp>
    </p:spTree>
    <p:extLst>
      <p:ext uri="{BB962C8B-B14F-4D97-AF65-F5344CB8AC3E}">
        <p14:creationId xmlns:p14="http://schemas.microsoft.com/office/powerpoint/2010/main" val="3545974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container had fallen over AFTER the pallet</a:t>
            </a:r>
            <a:r>
              <a:rPr lang="en-US" baseline="0" dirty="0"/>
              <a:t> had rotted </a:t>
            </a:r>
            <a:r>
              <a:rPr lang="en-US" dirty="0"/>
              <a:t>and they didn’t attempt</a:t>
            </a:r>
            <a:r>
              <a:rPr lang="en-US" baseline="0" dirty="0"/>
              <a:t> to clean-up the UW spill.</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41</a:t>
            </a:fld>
            <a:endParaRPr lang="en-US" dirty="0"/>
          </a:p>
        </p:txBody>
      </p:sp>
    </p:spTree>
    <p:extLst>
      <p:ext uri="{BB962C8B-B14F-4D97-AF65-F5344CB8AC3E}">
        <p14:creationId xmlns:p14="http://schemas.microsoft.com/office/powerpoint/2010/main" val="2635712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Open containers and broken mercury thermometers.  Also, note the thermostat mixed in with the batteries.  This one has mercury ampules in it. </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44</a:t>
            </a:fld>
            <a:endParaRPr lang="en-US" dirty="0"/>
          </a:p>
        </p:txBody>
      </p:sp>
    </p:spTree>
    <p:extLst>
      <p:ext uri="{BB962C8B-B14F-4D97-AF65-F5344CB8AC3E}">
        <p14:creationId xmlns:p14="http://schemas.microsoft.com/office/powerpoint/2010/main" val="2607173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Closed,</a:t>
            </a:r>
            <a:r>
              <a:rPr lang="en-US" baseline="0" dirty="0"/>
              <a:t> properly labeled and dated container.</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45</a:t>
            </a:fld>
            <a:endParaRPr lang="en-US" dirty="0"/>
          </a:p>
        </p:txBody>
      </p:sp>
    </p:spTree>
    <p:extLst>
      <p:ext uri="{BB962C8B-B14F-4D97-AF65-F5344CB8AC3E}">
        <p14:creationId xmlns:p14="http://schemas.microsoft.com/office/powerpoint/2010/main" val="2575636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47</a:t>
            </a:fld>
            <a:endParaRPr lang="en-US" dirty="0"/>
          </a:p>
        </p:txBody>
      </p:sp>
    </p:spTree>
    <p:extLst>
      <p:ext uri="{BB962C8B-B14F-4D97-AF65-F5344CB8AC3E}">
        <p14:creationId xmlns:p14="http://schemas.microsoft.com/office/powerpoint/2010/main" val="1106427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Bulbs not in a container, broken bulbs</a:t>
            </a:r>
            <a:r>
              <a:rPr lang="en-US" baseline="0" dirty="0"/>
              <a:t> on the ground are examples of improper management.</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48</a:t>
            </a:fld>
            <a:endParaRPr lang="en-US" dirty="0"/>
          </a:p>
        </p:txBody>
      </p:sp>
    </p:spTree>
    <p:extLst>
      <p:ext uri="{BB962C8B-B14F-4D97-AF65-F5344CB8AC3E}">
        <p14:creationId xmlns:p14="http://schemas.microsoft.com/office/powerpoint/2010/main" val="3069421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properly labeled and dated containers.</a:t>
            </a:r>
          </a:p>
          <a:p>
            <a:endParaRPr lang="en-US" dirty="0"/>
          </a:p>
          <a:p>
            <a:r>
              <a:rPr lang="en-US" dirty="0"/>
              <a:t>The facility may want to store these on their sides, however, because they could fall over and the lamps inside may break.</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49</a:t>
            </a:fld>
            <a:endParaRPr lang="en-US" dirty="0"/>
          </a:p>
        </p:txBody>
      </p:sp>
    </p:spTree>
    <p:extLst>
      <p:ext uri="{BB962C8B-B14F-4D97-AF65-F5344CB8AC3E}">
        <p14:creationId xmlns:p14="http://schemas.microsoft.com/office/powerpoint/2010/main" val="345370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79"/>
            <a:fld id="{EE9649A5-70EA-498F-9608-513501CBA5D7}" type="slidenum">
              <a:rPr lang="en-US" smtClean="0"/>
              <a:pPr defTabSz="912879"/>
              <a:t>4</a:t>
            </a:fld>
            <a:endParaRPr lang="en-US" dirty="0"/>
          </a:p>
        </p:txBody>
      </p:sp>
      <p:sp>
        <p:nvSpPr>
          <p:cNvPr id="6451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64516" name="Rectangle 3"/>
          <p:cNvSpPr>
            <a:spLocks noGrp="1" noChangeArrowheads="1"/>
          </p:cNvSpPr>
          <p:nvPr>
            <p:ph type="body" idx="1"/>
          </p:nvPr>
        </p:nvSpPr>
        <p:spPr>
          <a:noFill/>
          <a:ln/>
        </p:spPr>
        <p:txBody>
          <a:bodyPr lIns="90476" tIns="44444" rIns="90476" bIns="44444"/>
          <a:lstStyle/>
          <a:p>
            <a:endParaRPr lang="en-US" dirty="0"/>
          </a:p>
        </p:txBody>
      </p:sp>
    </p:spTree>
    <p:extLst>
      <p:ext uri="{BB962C8B-B14F-4D97-AF65-F5344CB8AC3E}">
        <p14:creationId xmlns:p14="http://schemas.microsoft.com/office/powerpoint/2010/main" val="1345911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Closed,</a:t>
            </a:r>
            <a:r>
              <a:rPr lang="en-US" baseline="0" dirty="0"/>
              <a:t> properly labeled and dated containers.</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51</a:t>
            </a:fld>
            <a:endParaRPr lang="en-US" dirty="0"/>
          </a:p>
        </p:txBody>
      </p:sp>
    </p:spTree>
    <p:extLst>
      <p:ext uri="{BB962C8B-B14F-4D97-AF65-F5344CB8AC3E}">
        <p14:creationId xmlns:p14="http://schemas.microsoft.com/office/powerpoint/2010/main" val="1626585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waste had</a:t>
            </a:r>
            <a:r>
              <a:rPr lang="en-US" baseline="0" dirty="0"/>
              <a:t> been accumulating for longer than one year.</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53</a:t>
            </a:fld>
            <a:endParaRPr lang="en-US" dirty="0"/>
          </a:p>
        </p:txBody>
      </p:sp>
    </p:spTree>
    <p:extLst>
      <p:ext uri="{BB962C8B-B14F-4D97-AF65-F5344CB8AC3E}">
        <p14:creationId xmlns:p14="http://schemas.microsoft.com/office/powerpoint/2010/main" val="1383123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Personnel training might be cited if</a:t>
            </a:r>
            <a:r>
              <a:rPr lang="en-US" baseline="0" dirty="0"/>
              <a:t> employees intentionally break or dispose of spent bulbs.</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55</a:t>
            </a:fld>
            <a:endParaRPr lang="en-US" dirty="0"/>
          </a:p>
        </p:txBody>
      </p:sp>
    </p:spTree>
    <p:extLst>
      <p:ext uri="{BB962C8B-B14F-4D97-AF65-F5344CB8AC3E}">
        <p14:creationId xmlns:p14="http://schemas.microsoft.com/office/powerpoint/2010/main" val="1454965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bulbs should be managed in closed, properly labeled and dated containers.</a:t>
            </a:r>
          </a:p>
        </p:txBody>
      </p:sp>
      <p:sp>
        <p:nvSpPr>
          <p:cNvPr id="4" name="Slide Number Placeholder 3"/>
          <p:cNvSpPr>
            <a:spLocks noGrp="1"/>
          </p:cNvSpPr>
          <p:nvPr>
            <p:ph type="sldNum" sz="quarter" idx="10"/>
          </p:nvPr>
        </p:nvSpPr>
        <p:spPr/>
        <p:txBody>
          <a:bodyPr/>
          <a:lstStyle/>
          <a:p>
            <a:fld id="{331B0246-348F-4278-9715-9D9338937F46}" type="slidenum">
              <a:rPr lang="en-US" smtClean="0"/>
              <a:pPr/>
              <a:t>57</a:t>
            </a:fld>
            <a:endParaRPr lang="en-US" dirty="0"/>
          </a:p>
        </p:txBody>
      </p:sp>
    </p:spTree>
    <p:extLst>
      <p:ext uri="{BB962C8B-B14F-4D97-AF65-F5344CB8AC3E}">
        <p14:creationId xmlns:p14="http://schemas.microsoft.com/office/powerpoint/2010/main" val="1543454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bulb crusher</a:t>
            </a:r>
            <a:r>
              <a:rPr lang="en-US" baseline="0" dirty="0"/>
              <a:t> is closed, that the filter receives proper maintenance, and that there is no broken glass on the floor around or on top of the bulb crusher.  The bulb crusher should be one that is purchased.  Be wary of home-made bulb crushers.</a:t>
            </a:r>
          </a:p>
          <a:p>
            <a:endParaRPr lang="en-US" baseline="0" dirty="0"/>
          </a:p>
          <a:p>
            <a:r>
              <a:rPr lang="en-US" baseline="0" dirty="0"/>
              <a:t>62-737.400(6), FAC – Also be reminded that we don’t allow them for anyone except the generator and a permitted destination facility.  Improper maintenance may expose the employee to mercury.  </a:t>
            </a:r>
          </a:p>
          <a:p>
            <a:endParaRPr lang="en-US" baseline="0" dirty="0"/>
          </a:p>
          <a:p>
            <a:r>
              <a:rPr lang="en-US" baseline="0" dirty="0"/>
              <a:t>Crushed lamps are still regulated, as the filter does not make the crushed lamps non-hazardous. </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58</a:t>
            </a:fld>
            <a:endParaRPr lang="en-US" dirty="0"/>
          </a:p>
        </p:txBody>
      </p:sp>
    </p:spTree>
    <p:extLst>
      <p:ext uri="{BB962C8B-B14F-4D97-AF65-F5344CB8AC3E}">
        <p14:creationId xmlns:p14="http://schemas.microsoft.com/office/powerpoint/2010/main" val="2717135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E-waste is not included in the list of universal wastes</a:t>
            </a:r>
            <a:r>
              <a:rPr lang="en-US" baseline="0" dirty="0"/>
              <a:t> at this time.  We have chosen not to regulate e-waste demanufacturing operations as hazardous waste management facilities.  However, many of these products contain universal waste lamps, mercury switches, universal waste batteries, as well as other conditionally excluded materials such as cathode ray tubes and printed circuit boards.  Collectors and demanufacturers should manage these items properly.</a:t>
            </a:r>
            <a:endParaRPr lang="en-US" dirty="0"/>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60</a:t>
            </a:fld>
            <a:endParaRPr lang="en-US" dirty="0"/>
          </a:p>
        </p:txBody>
      </p:sp>
    </p:spTree>
    <p:extLst>
      <p:ext uri="{BB962C8B-B14F-4D97-AF65-F5344CB8AC3E}">
        <p14:creationId xmlns:p14="http://schemas.microsoft.com/office/powerpoint/2010/main" val="4258668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Electronic waste may be hazardous</a:t>
            </a:r>
            <a:r>
              <a:rPr lang="en-US" baseline="0" dirty="0">
                <a:latin typeface="Times New Roman" charset="0"/>
              </a:rPr>
              <a:t> waste due to elevated levels of heavy metals.  CRTs in the trash is usually cited as improper disposal of hazardous waste due to the lead content of the glass.  </a:t>
            </a:r>
          </a:p>
          <a:p>
            <a:endParaRPr lang="en-US" baseline="0" dirty="0">
              <a:latin typeface="Times New Roman" charset="0"/>
            </a:endParaRPr>
          </a:p>
          <a:p>
            <a:r>
              <a:rPr lang="en-US" baseline="0" dirty="0">
                <a:latin typeface="Times New Roman" charset="0"/>
              </a:rPr>
              <a:t>Stored electronic waste can be considered “speculative accumulation”.  These should not be stored longer than </a:t>
            </a:r>
            <a:r>
              <a:rPr lang="en-US" baseline="0">
                <a:latin typeface="Times New Roman" charset="0"/>
              </a:rPr>
              <a:t>a year.</a:t>
            </a:r>
            <a:endParaRPr lang="en-US" baseline="0" dirty="0">
              <a:latin typeface="Times New Roman" charset="0"/>
            </a:endParaRPr>
          </a:p>
          <a:p>
            <a:endParaRPr lang="en-US" baseline="0" dirty="0">
              <a:latin typeface="Times New Roman" charset="0"/>
            </a:endParaRPr>
          </a:p>
          <a:p>
            <a:r>
              <a:rPr lang="en-US" baseline="0" dirty="0">
                <a:latin typeface="Times New Roman" charset="0"/>
              </a:rPr>
              <a:t>These items should be properly recycled. </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61</a:t>
            </a:fld>
            <a:endParaRPr lang="en-US" dirty="0"/>
          </a:p>
        </p:txBody>
      </p:sp>
    </p:spTree>
    <p:extLst>
      <p:ext uri="{BB962C8B-B14F-4D97-AF65-F5344CB8AC3E}">
        <p14:creationId xmlns:p14="http://schemas.microsoft.com/office/powerpoint/2010/main" val="97259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2879"/>
            <a:fld id="{95046516-7F77-4A40-9073-D552FB23373A}" type="slidenum">
              <a:rPr lang="en-US" smtClean="0"/>
              <a:pPr defTabSz="912879"/>
              <a:t>5</a:t>
            </a:fld>
            <a:endParaRPr lang="en-US" dirty="0"/>
          </a:p>
        </p:txBody>
      </p:sp>
      <p:sp>
        <p:nvSpPr>
          <p:cNvPr id="6553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65540" name="Rectangle 3"/>
          <p:cNvSpPr>
            <a:spLocks noGrp="1" noChangeArrowheads="1"/>
          </p:cNvSpPr>
          <p:nvPr>
            <p:ph type="body" idx="1"/>
          </p:nvPr>
        </p:nvSpPr>
        <p:spPr>
          <a:noFill/>
          <a:ln/>
        </p:spPr>
        <p:txBody>
          <a:bodyPr lIns="90476" tIns="44444" rIns="90476" bIns="44444"/>
          <a:lstStyle/>
          <a:p>
            <a:r>
              <a:rPr lang="en-US" dirty="0"/>
              <a:t>40 CFR 279.22(b)</a:t>
            </a:r>
          </a:p>
          <a:p>
            <a:r>
              <a:rPr lang="en-US" dirty="0"/>
              <a:t>Tank should be in good condition</a:t>
            </a:r>
          </a:p>
        </p:txBody>
      </p:sp>
    </p:spTree>
    <p:extLst>
      <p:ext uri="{BB962C8B-B14F-4D97-AF65-F5344CB8AC3E}">
        <p14:creationId xmlns:p14="http://schemas.microsoft.com/office/powerpoint/2010/main" val="243665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2879"/>
            <a:fld id="{2476F6D7-7B93-4456-9C2E-35B128700C58}" type="slidenum">
              <a:rPr lang="en-US" smtClean="0"/>
              <a:pPr defTabSz="912879"/>
              <a:t>6</a:t>
            </a:fld>
            <a:endParaRPr lang="en-US" dirty="0"/>
          </a:p>
        </p:txBody>
      </p:sp>
      <p:sp>
        <p:nvSpPr>
          <p:cNvPr id="7065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0660" name="Rectangle 3"/>
          <p:cNvSpPr>
            <a:spLocks noGrp="1" noChangeArrowheads="1"/>
          </p:cNvSpPr>
          <p:nvPr>
            <p:ph type="body" idx="1"/>
          </p:nvPr>
        </p:nvSpPr>
        <p:spPr>
          <a:noFill/>
          <a:ln/>
        </p:spPr>
        <p:txBody>
          <a:bodyPr lIns="90476" tIns="44444" rIns="90476" bIns="44444"/>
          <a:lstStyle/>
          <a:p>
            <a:r>
              <a:rPr lang="en-US" dirty="0"/>
              <a:t>Tank in bad condition, leaking</a:t>
            </a:r>
          </a:p>
        </p:txBody>
      </p:sp>
    </p:spTree>
    <p:extLst>
      <p:ext uri="{BB962C8B-B14F-4D97-AF65-F5344CB8AC3E}">
        <p14:creationId xmlns:p14="http://schemas.microsoft.com/office/powerpoint/2010/main" val="257415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2879"/>
            <a:fld id="{06DC7611-BFE6-4073-B6C0-D7D2817FBA8E}" type="slidenum">
              <a:rPr lang="en-US" smtClean="0"/>
              <a:pPr defTabSz="912879"/>
              <a:t>7</a:t>
            </a:fld>
            <a:endParaRPr lang="en-US" dirty="0"/>
          </a:p>
        </p:txBody>
      </p:sp>
      <p:sp>
        <p:nvSpPr>
          <p:cNvPr id="7270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2708" name="Rectangle 3"/>
          <p:cNvSpPr>
            <a:spLocks noGrp="1" noChangeArrowheads="1"/>
          </p:cNvSpPr>
          <p:nvPr>
            <p:ph type="body" idx="1"/>
          </p:nvPr>
        </p:nvSpPr>
        <p:spPr>
          <a:noFill/>
          <a:ln/>
        </p:spPr>
        <p:txBody>
          <a:bodyPr lIns="90476" tIns="44444" rIns="90476" bIns="44444"/>
          <a:lstStyle/>
          <a:p>
            <a:endParaRPr lang="en-US" dirty="0"/>
          </a:p>
        </p:txBody>
      </p:sp>
    </p:spTree>
    <p:extLst>
      <p:ext uri="{BB962C8B-B14F-4D97-AF65-F5344CB8AC3E}">
        <p14:creationId xmlns:p14="http://schemas.microsoft.com/office/powerpoint/2010/main" val="18698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12879"/>
            <a:fld id="{F81A215C-261B-4993-9F4F-44230FF1BC46}" type="slidenum">
              <a:rPr lang="en-US" smtClean="0"/>
              <a:pPr defTabSz="912879"/>
              <a:t>8</a:t>
            </a:fld>
            <a:endParaRPr lang="en-US" dirty="0"/>
          </a:p>
        </p:txBody>
      </p:sp>
      <p:sp>
        <p:nvSpPr>
          <p:cNvPr id="7475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4756" name="Rectangle 3"/>
          <p:cNvSpPr>
            <a:spLocks noGrp="1" noChangeArrowheads="1"/>
          </p:cNvSpPr>
          <p:nvPr>
            <p:ph type="body" idx="1"/>
          </p:nvPr>
        </p:nvSpPr>
        <p:spPr>
          <a:noFill/>
          <a:ln/>
        </p:spPr>
        <p:txBody>
          <a:bodyPr lIns="90476" tIns="44444" rIns="90476" bIns="44444"/>
          <a:lstStyle/>
          <a:p>
            <a:r>
              <a:rPr lang="en-US" dirty="0"/>
              <a:t>40 CFR 279.22(c)</a:t>
            </a:r>
          </a:p>
          <a:p>
            <a:r>
              <a:rPr lang="en-US" dirty="0"/>
              <a:t>All used oil containers and tanks should be labeled with the words “used oil”</a:t>
            </a:r>
          </a:p>
        </p:txBody>
      </p:sp>
    </p:spTree>
    <p:extLst>
      <p:ext uri="{BB962C8B-B14F-4D97-AF65-F5344CB8AC3E}">
        <p14:creationId xmlns:p14="http://schemas.microsoft.com/office/powerpoint/2010/main" val="236532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12879"/>
            <a:fld id="{092E904A-1CB8-4DF4-A6FC-C0FABE709C57}" type="slidenum">
              <a:rPr lang="en-US" smtClean="0"/>
              <a:pPr defTabSz="912879"/>
              <a:t>9</a:t>
            </a:fld>
            <a:endParaRPr lang="en-US" dirty="0"/>
          </a:p>
        </p:txBody>
      </p:sp>
      <p:sp>
        <p:nvSpPr>
          <p:cNvPr id="9113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1140" name="Rectangle 3"/>
          <p:cNvSpPr>
            <a:spLocks noGrp="1" noChangeArrowheads="1"/>
          </p:cNvSpPr>
          <p:nvPr>
            <p:ph type="body" idx="1"/>
          </p:nvPr>
        </p:nvSpPr>
        <p:spPr>
          <a:noFill/>
          <a:ln/>
        </p:spPr>
        <p:txBody>
          <a:bodyPr lIns="90476" tIns="44444" rIns="90476" bIns="44444"/>
          <a:lstStyle/>
          <a:p>
            <a:r>
              <a:rPr lang="en-US" dirty="0"/>
              <a:t>40 CFR 279.22(d)</a:t>
            </a:r>
          </a:p>
        </p:txBody>
      </p:sp>
    </p:spTree>
    <p:extLst>
      <p:ext uri="{BB962C8B-B14F-4D97-AF65-F5344CB8AC3E}">
        <p14:creationId xmlns:p14="http://schemas.microsoft.com/office/powerpoint/2010/main" val="19345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946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400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81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1548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262961"/>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solidFill>
                <a:prstClr val="white"/>
              </a:solidFill>
            </a:endParaRPr>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3102753"/>
      </p:ext>
    </p:extLst>
  </p:cSld>
  <p:clrMap bg1="lt1" tx1="dk1" bg2="lt2" tx2="dk2" accent1="accent1" accent2="accent2" accent3="accent3" accent4="accent4" accent5="accent5" accent6="accent6" hlink="hlink" folHlink="folHlink"/>
  <p:sldLayoutIdLst>
    <p:sldLayoutId id="2147483664" r:id="rId1"/>
    <p:sldLayoutId id="2147483667" r:id="rId2"/>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solidFill>
                <a:prstClr val="white"/>
              </a:solidFill>
            </a:endParaRPr>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4751777"/>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133600"/>
            <a:ext cx="8534400" cy="2862322"/>
          </a:xfrm>
          <a:prstGeom prst="rect">
            <a:avLst/>
          </a:prstGeom>
          <a:noFill/>
        </p:spPr>
        <p:txBody>
          <a:bodyPr wrap="square" rtlCol="0">
            <a:spAutoFit/>
          </a:bodyPr>
          <a:lstStyle/>
          <a:p>
            <a:pPr algn="ctr"/>
            <a:r>
              <a:rPr lang="en-US" sz="3600" b="1" dirty="0">
                <a:solidFill>
                  <a:prstClr val="black"/>
                </a:solidFill>
                <a:latin typeface="Arial" pitchFamily="34" charset="0"/>
                <a:cs typeface="Arial" pitchFamily="34" charset="0"/>
              </a:rPr>
              <a:t>Management Standards for Used Oil, Used Oil Filters, Antifreeze and Universal Waste</a:t>
            </a:r>
          </a:p>
          <a:p>
            <a:pPr lvl="0" algn="ctr"/>
            <a:endParaRPr lang="en-US" sz="2400" b="1" dirty="0">
              <a:solidFill>
                <a:prstClr val="black"/>
              </a:solidFill>
              <a:latin typeface="Arial" pitchFamily="34" charset="0"/>
              <a:cs typeface="Arial" pitchFamily="34" charset="0"/>
            </a:endParaRPr>
          </a:p>
          <a:p>
            <a:pPr algn="ctr"/>
            <a:r>
              <a:rPr lang="en-US" sz="4800" b="1" dirty="0">
                <a:solidFill>
                  <a:prstClr val="black"/>
                </a:solidFill>
                <a:latin typeface="Arial" pitchFamily="34" charset="0"/>
                <a:cs typeface="Arial" pitchFamily="34" charset="0"/>
              </a:rPr>
              <a:t>2017</a:t>
            </a:r>
          </a:p>
        </p:txBody>
      </p:sp>
      <p:sp>
        <p:nvSpPr>
          <p:cNvPr id="2" name="Title 1">
            <a:extLst>
              <a:ext uri="{FF2B5EF4-FFF2-40B4-BE49-F238E27FC236}">
                <a16:creationId xmlns:a16="http://schemas.microsoft.com/office/drawing/2014/main" id="{5D73F696-EB2D-4694-A36F-697A0688866D}"/>
              </a:ext>
            </a:extLst>
          </p:cNvPr>
          <p:cNvSpPr>
            <a:spLocks noGrp="1"/>
          </p:cNvSpPr>
          <p:nvPr>
            <p:ph type="ctrTitle"/>
          </p:nvPr>
        </p:nvSpPr>
        <p:spPr/>
        <p:txBody>
          <a:bodyPr/>
          <a:lstStyle/>
          <a:p>
            <a:r>
              <a:rPr lang="en-US" dirty="0"/>
              <a:t> </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5" descr="air compressor leaking used oil onto the 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4896" y="1584335"/>
            <a:ext cx="6411793" cy="4808845"/>
          </a:xfrm>
          <a:prstGeom prst="rect">
            <a:avLst/>
          </a:prstGeom>
          <a:ln/>
        </p:spPr>
        <p:style>
          <a:lnRef idx="2">
            <a:schemeClr val="dk1"/>
          </a:lnRef>
          <a:fillRef idx="1">
            <a:schemeClr val="lt1"/>
          </a:fillRef>
          <a:effectRef idx="0">
            <a:schemeClr val="dk1"/>
          </a:effectRef>
          <a:fontRef idx="minor">
            <a:schemeClr val="dk1"/>
          </a:fontRef>
        </p:style>
      </p:pic>
      <p:sp>
        <p:nvSpPr>
          <p:cNvPr id="4" name="Rectangle 3"/>
          <p:cNvSpPr/>
          <p:nvPr/>
        </p:nvSpPr>
        <p:spPr>
          <a:xfrm>
            <a:off x="3285058" y="1094095"/>
            <a:ext cx="265008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40 CFR 279.22(d)</a:t>
            </a:r>
          </a:p>
        </p:txBody>
      </p:sp>
      <p:sp>
        <p:nvSpPr>
          <p:cNvPr id="2" name="TextBox 1">
            <a:extLst>
              <a:ext uri="{FF2B5EF4-FFF2-40B4-BE49-F238E27FC236}">
                <a16:creationId xmlns:a16="http://schemas.microsoft.com/office/drawing/2014/main" id="{446B8D08-8BC1-4DFD-AB20-1DD57894EF87}"/>
              </a:ext>
            </a:extLst>
          </p:cNvPr>
          <p:cNvSpPr txBox="1"/>
          <p:nvPr/>
        </p:nvSpPr>
        <p:spPr>
          <a:xfrm>
            <a:off x="381000" y="2971800"/>
            <a:ext cx="762000" cy="369332"/>
          </a:xfrm>
          <a:prstGeom prst="rect">
            <a:avLst/>
          </a:prstGeom>
          <a:noFill/>
        </p:spPr>
        <p:txBody>
          <a:bodyPr wrap="square" rtlCol="0">
            <a:spAutoFit/>
          </a:bodyPr>
          <a:lstStyle/>
          <a:p>
            <a:r>
              <a:rPr lang="en-US" dirty="0"/>
              <a:t>Don’t</a:t>
            </a:r>
          </a:p>
        </p:txBody>
      </p:sp>
      <p:sp>
        <p:nvSpPr>
          <p:cNvPr id="4098" name="Rectangle 2"/>
          <p:cNvSpPr>
            <a:spLocks noGrp="1" noChangeArrowheads="1"/>
          </p:cNvSpPr>
          <p:nvPr>
            <p:ph type="title"/>
          </p:nvPr>
        </p:nvSpPr>
        <p:spPr>
          <a:xfrm>
            <a:off x="906236" y="0"/>
            <a:ext cx="7609114" cy="1094095"/>
          </a:xfrm>
        </p:spPr>
        <p:txBody>
          <a:bodyPr>
            <a:normAutofit/>
          </a:bodyPr>
          <a:lstStyle/>
          <a:p>
            <a:pPr>
              <a:defRPr/>
            </a:pPr>
            <a:r>
              <a:rPr lang="en-US" dirty="0"/>
              <a:t>Used Oil – Releases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0932" y="1100442"/>
            <a:ext cx="265008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40 CFR 279.22(d)</a:t>
            </a:r>
          </a:p>
        </p:txBody>
      </p:sp>
      <p:pic>
        <p:nvPicPr>
          <p:cNvPr id="5" name="Picture 4" descr="drum surrounded by solid was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7157865" cy="4500508"/>
          </a:xfrm>
          <a:prstGeom prst="rect">
            <a:avLst/>
          </a:prstGeom>
        </p:spPr>
      </p:pic>
      <p:sp>
        <p:nvSpPr>
          <p:cNvPr id="3" name="TextBox 2">
            <a:extLst>
              <a:ext uri="{FF2B5EF4-FFF2-40B4-BE49-F238E27FC236}">
                <a16:creationId xmlns:a16="http://schemas.microsoft.com/office/drawing/2014/main" id="{CE69DEAF-D6E7-49A8-A626-42621B76EC5A}"/>
              </a:ext>
            </a:extLst>
          </p:cNvPr>
          <p:cNvSpPr txBox="1"/>
          <p:nvPr/>
        </p:nvSpPr>
        <p:spPr>
          <a:xfrm>
            <a:off x="152400" y="2895600"/>
            <a:ext cx="838200" cy="369332"/>
          </a:xfrm>
          <a:prstGeom prst="rect">
            <a:avLst/>
          </a:prstGeom>
          <a:noFill/>
        </p:spPr>
        <p:txBody>
          <a:bodyPr wrap="square" rtlCol="0">
            <a:spAutoFit/>
          </a:bodyPr>
          <a:lstStyle/>
          <a:p>
            <a:r>
              <a:rPr lang="en-US" dirty="0"/>
              <a:t>Don’t</a:t>
            </a:r>
          </a:p>
        </p:txBody>
      </p:sp>
      <p:sp>
        <p:nvSpPr>
          <p:cNvPr id="2" name="Title 1"/>
          <p:cNvSpPr>
            <a:spLocks noGrp="1"/>
          </p:cNvSpPr>
          <p:nvPr>
            <p:ph type="title"/>
          </p:nvPr>
        </p:nvSpPr>
        <p:spPr>
          <a:xfrm>
            <a:off x="1143000" y="0"/>
            <a:ext cx="7609114" cy="1219200"/>
          </a:xfrm>
        </p:spPr>
        <p:txBody>
          <a:bodyPr/>
          <a:lstStyle/>
          <a:p>
            <a:pPr>
              <a:defRPr/>
            </a:pPr>
            <a:r>
              <a:rPr lang="en-US" dirty="0"/>
              <a:t>Used Oil Spill/Leak Response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normAutofit/>
          </a:bodyPr>
          <a:lstStyle/>
          <a:p>
            <a:r>
              <a:rPr lang="en-US" dirty="0"/>
              <a:t>Secondary Containment</a:t>
            </a:r>
          </a:p>
        </p:txBody>
      </p:sp>
      <p:sp>
        <p:nvSpPr>
          <p:cNvPr id="3" name="Content Placeholder 2"/>
          <p:cNvSpPr>
            <a:spLocks noGrp="1"/>
          </p:cNvSpPr>
          <p:nvPr>
            <p:ph idx="1"/>
          </p:nvPr>
        </p:nvSpPr>
        <p:spPr>
          <a:xfrm>
            <a:off x="457200" y="1325563"/>
            <a:ext cx="7886700" cy="4351338"/>
          </a:xfrm>
        </p:spPr>
        <p:txBody>
          <a:bodyPr>
            <a:normAutofit fontScale="92500" lnSpcReduction="10000"/>
          </a:bodyPr>
          <a:lstStyle/>
          <a:p>
            <a:pPr>
              <a:buNone/>
            </a:pPr>
            <a:r>
              <a:rPr lang="en-US" dirty="0">
                <a:latin typeface="Arial" panose="020B0604020202020204" pitchFamily="34" charset="0"/>
                <a:cs typeface="Arial" panose="020B0604020202020204" pitchFamily="34" charset="0"/>
              </a:rPr>
              <a:t>62-710.401(6), F.A.C.</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tanks or containers are not stored inside a structure, the contents shall be closed, covered or otherwise protected from the weather</a:t>
            </a:r>
          </a:p>
          <a:p>
            <a:r>
              <a:rPr lang="en-US" dirty="0">
                <a:latin typeface="Arial" panose="020B0604020202020204" pitchFamily="34" charset="0"/>
                <a:cs typeface="Arial" panose="020B0604020202020204" pitchFamily="34" charset="0"/>
              </a:rPr>
              <a:t>If tanks or containers are not double-walled, they shall be stored on an oil-impermeable surface such as sealed concrete or asphalt</a:t>
            </a:r>
          </a:p>
          <a:p>
            <a:r>
              <a:rPr lang="en-US" dirty="0">
                <a:latin typeface="Arial" panose="020B0604020202020204" pitchFamily="34" charset="0"/>
                <a:cs typeface="Arial" panose="020B0604020202020204" pitchFamily="34" charset="0"/>
              </a:rPr>
              <a:t>And must have secondary containment which has the capacity to hold 110% of the volume of the largest tank or container within the containment area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1190655"/>
            <a:ext cx="5181600"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62-710.401(6), F.A.C.</a:t>
            </a:r>
          </a:p>
        </p:txBody>
      </p:sp>
      <p:sp>
        <p:nvSpPr>
          <p:cNvPr id="6" name="TextBox 5"/>
          <p:cNvSpPr txBox="1"/>
          <p:nvPr/>
        </p:nvSpPr>
        <p:spPr>
          <a:xfrm>
            <a:off x="1015093" y="1623745"/>
            <a:ext cx="73914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 closed, covered or otherwise protected from the environment, or on an oil-impermeable surface</a:t>
            </a:r>
          </a:p>
        </p:txBody>
      </p:sp>
      <p:pic>
        <p:nvPicPr>
          <p:cNvPr id="2" name="Picture 1" descr="oily water waste and contaminated di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514600"/>
            <a:ext cx="6068881" cy="3910717"/>
          </a:xfrm>
          <a:prstGeom prst="rect">
            <a:avLst/>
          </a:prstGeom>
        </p:spPr>
      </p:pic>
      <p:sp>
        <p:nvSpPr>
          <p:cNvPr id="231426" name="Rectangle 2"/>
          <p:cNvSpPr>
            <a:spLocks noGrp="1" noChangeArrowheads="1"/>
          </p:cNvSpPr>
          <p:nvPr>
            <p:ph type="title"/>
          </p:nvPr>
        </p:nvSpPr>
        <p:spPr>
          <a:xfrm>
            <a:off x="906236" y="1"/>
            <a:ext cx="7609114" cy="1066800"/>
          </a:xfrm>
        </p:spPr>
        <p:txBody>
          <a:bodyPr lIns="90488" tIns="44450" rIns="90488" bIns="44450">
            <a:normAutofit fontScale="90000"/>
          </a:bodyPr>
          <a:lstStyle/>
          <a:p>
            <a:pPr eaLnBrk="1" hangingPunct="1">
              <a:defRPr/>
            </a:pPr>
            <a:r>
              <a:rPr lang="en-US" sz="3600" dirty="0"/>
              <a:t> Used Oil Container –</a:t>
            </a:r>
            <a:br>
              <a:rPr lang="en-US" sz="3600" dirty="0"/>
            </a:br>
            <a:r>
              <a:rPr lang="en-US" sz="3600" dirty="0"/>
              <a:t>Outside Open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71700" y="1114425"/>
            <a:ext cx="4876800"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62-710.401(6), F.A.C.</a:t>
            </a:r>
          </a:p>
        </p:txBody>
      </p:sp>
      <p:pic>
        <p:nvPicPr>
          <p:cNvPr id="6" name="Content Placeholder 5" descr="used oil storage containment">
            <a:extLst>
              <a:ext uri="{FF2B5EF4-FFF2-40B4-BE49-F238E27FC236}">
                <a16:creationId xmlns:a16="http://schemas.microsoft.com/office/drawing/2014/main" id="{44B41637-D346-44FC-A98B-064D5FA774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1108" y="1825625"/>
            <a:ext cx="5801784" cy="4351338"/>
          </a:xfrm>
        </p:spPr>
      </p:pic>
      <p:sp>
        <p:nvSpPr>
          <p:cNvPr id="2" name="Title 1"/>
          <p:cNvSpPr>
            <a:spLocks noGrp="1"/>
          </p:cNvSpPr>
          <p:nvPr>
            <p:ph type="title"/>
          </p:nvPr>
        </p:nvSpPr>
        <p:spPr>
          <a:xfrm>
            <a:off x="990600" y="48537"/>
            <a:ext cx="7609114" cy="1066800"/>
          </a:xfrm>
        </p:spPr>
        <p:txBody>
          <a:bodyPr>
            <a:normAutofit fontScale="90000"/>
          </a:bodyPr>
          <a:lstStyle/>
          <a:p>
            <a:r>
              <a:rPr lang="en-US" dirty="0"/>
              <a:t>Secondary Containment – Good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used oil tank with secondary containment filled with wate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1600" y="1752600"/>
            <a:ext cx="6303435" cy="4727576"/>
          </a:xfr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581819" y="1157287"/>
            <a:ext cx="7882996"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Bad – full of water/oil – 62-710.401(6), F.A.C.</a:t>
            </a:r>
          </a:p>
        </p:txBody>
      </p:sp>
      <p:sp>
        <p:nvSpPr>
          <p:cNvPr id="2" name="Title 1"/>
          <p:cNvSpPr>
            <a:spLocks noGrp="1"/>
          </p:cNvSpPr>
          <p:nvPr>
            <p:ph type="title"/>
          </p:nvPr>
        </p:nvSpPr>
        <p:spPr>
          <a:xfrm>
            <a:off x="906236" y="0"/>
            <a:ext cx="7609114" cy="1142325"/>
          </a:xfrm>
        </p:spPr>
        <p:txBody>
          <a:bodyPr/>
          <a:lstStyle/>
          <a:p>
            <a:r>
              <a:rPr lang="en-US" dirty="0"/>
              <a:t>Secondary Containment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condary containment leak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1600" y="1642765"/>
            <a:ext cx="6407727" cy="4803775"/>
          </a:xfrm>
          <a:ln/>
        </p:spPr>
        <p:style>
          <a:lnRef idx="2">
            <a:schemeClr val="dk1"/>
          </a:lnRef>
          <a:fillRef idx="1">
            <a:schemeClr val="lt1"/>
          </a:fillRef>
          <a:effectRef idx="0">
            <a:schemeClr val="dk1"/>
          </a:effectRef>
          <a:fontRef idx="minor">
            <a:schemeClr val="dk1"/>
          </a:fontRef>
        </p:style>
      </p:pic>
      <p:sp>
        <p:nvSpPr>
          <p:cNvPr id="5" name="Rectangle 4"/>
          <p:cNvSpPr/>
          <p:nvPr/>
        </p:nvSpPr>
        <p:spPr>
          <a:xfrm>
            <a:off x="2209800" y="1143000"/>
            <a:ext cx="5334000"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62-710.401(6), F.A.C.</a:t>
            </a:r>
          </a:p>
        </p:txBody>
      </p:sp>
      <p:sp>
        <p:nvSpPr>
          <p:cNvPr id="2" name="Title 1"/>
          <p:cNvSpPr>
            <a:spLocks noGrp="1"/>
          </p:cNvSpPr>
          <p:nvPr>
            <p:ph type="title"/>
          </p:nvPr>
        </p:nvSpPr>
        <p:spPr>
          <a:xfrm>
            <a:off x="1143000" y="101758"/>
            <a:ext cx="7609114" cy="1003142"/>
          </a:xfrm>
        </p:spPr>
        <p:txBody>
          <a:bodyPr>
            <a:normAutofit fontScale="90000"/>
          </a:bodyPr>
          <a:lstStyle/>
          <a:p>
            <a:pPr>
              <a:defRPr/>
            </a:pPr>
            <a:r>
              <a:rPr lang="en-US" sz="3600" dirty="0"/>
              <a:t>Secondary Containment – Leaking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524000"/>
            <a:ext cx="7886700" cy="4351338"/>
          </a:xfrm>
          <a:noFill/>
        </p:spPr>
        <p:txBody>
          <a:bodyPr lIns="90488" tIns="44450" rIns="90488" bIns="44450">
            <a:normAutofit fontScale="92500" lnSpcReduction="20000"/>
          </a:bodyPr>
          <a:lstStyle/>
          <a:p>
            <a:pPr eaLnBrk="1" hangingPunct="1">
              <a:buFont typeface="Wingdings" pitchFamily="2" charset="2"/>
              <a:buNone/>
            </a:pPr>
            <a:r>
              <a:rPr lang="en-US" dirty="0">
                <a:latin typeface="Arial" panose="020B0604020202020204" pitchFamily="34" charset="0"/>
                <a:cs typeface="Arial" panose="020B0604020202020204" pitchFamily="34" charset="0"/>
              </a:rPr>
              <a:t>Not double-walled, but</a:t>
            </a:r>
          </a:p>
          <a:p>
            <a:pPr eaLnBrk="1" hangingPunct="1">
              <a:buFont typeface="Wingdings" pitchFamily="2" charset="2"/>
              <a:buNone/>
            </a:pPr>
            <a:r>
              <a:rPr lang="en-US" dirty="0">
                <a:latin typeface="Arial" panose="020B0604020202020204" pitchFamily="34" charset="0"/>
                <a:cs typeface="Arial" panose="020B0604020202020204" pitchFamily="34" charset="0"/>
              </a:rPr>
              <a:t>in secondary containment.</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r>
              <a:rPr lang="en-US" dirty="0"/>
              <a:t>							</a:t>
            </a:r>
          </a:p>
        </p:txBody>
      </p:sp>
      <p:pic>
        <p:nvPicPr>
          <p:cNvPr id="24580" name="Picture 4" descr="used oil tank"/>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8600" y="3000733"/>
            <a:ext cx="4572000" cy="3429000"/>
          </a:xfrm>
          <a:prstGeom prst="rect">
            <a:avLst/>
          </a:prstGeom>
          <a:ln/>
        </p:spPr>
        <p:style>
          <a:lnRef idx="2">
            <a:schemeClr val="dk1"/>
          </a:lnRef>
          <a:fillRef idx="1">
            <a:schemeClr val="lt1"/>
          </a:fillRef>
          <a:effectRef idx="0">
            <a:schemeClr val="dk1"/>
          </a:effectRef>
          <a:fontRef idx="minor">
            <a:schemeClr val="dk1"/>
          </a:fontRef>
        </p:style>
      </p:pic>
      <p:pic>
        <p:nvPicPr>
          <p:cNvPr id="24581" name="Picture 5" descr="used oil tank in secondary contain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5812" y="1219737"/>
            <a:ext cx="4343399" cy="3257192"/>
          </a:xfrm>
          <a:prstGeom prst="rect">
            <a:avLst/>
          </a:prstGeom>
          <a:ln/>
        </p:spPr>
        <p:style>
          <a:lnRef idx="2">
            <a:schemeClr val="dk1"/>
          </a:lnRef>
          <a:fillRef idx="1">
            <a:schemeClr val="lt1"/>
          </a:fillRef>
          <a:effectRef idx="0">
            <a:schemeClr val="dk1"/>
          </a:effectRef>
          <a:fontRef idx="minor">
            <a:schemeClr val="dk1"/>
          </a:fontRef>
        </p:style>
      </p:pic>
      <p:sp>
        <p:nvSpPr>
          <p:cNvPr id="2" name="TextBox 1"/>
          <p:cNvSpPr txBox="1"/>
          <p:nvPr/>
        </p:nvSpPr>
        <p:spPr>
          <a:xfrm>
            <a:off x="5791200" y="4715233"/>
            <a:ext cx="3148011"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Double-walled - 62-710.401(6), F.A.C. </a:t>
            </a:r>
          </a:p>
        </p:txBody>
      </p:sp>
      <p:cxnSp>
        <p:nvCxnSpPr>
          <p:cNvPr id="10" name="Straight Arrow Connector 9" descr="left arrow"/>
          <p:cNvCxnSpPr/>
          <p:nvPr/>
        </p:nvCxnSpPr>
        <p:spPr>
          <a:xfrm flipH="1">
            <a:off x="4898233" y="4953000"/>
            <a:ext cx="892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right arrow"/>
          <p:cNvCxnSpPr/>
          <p:nvPr/>
        </p:nvCxnSpPr>
        <p:spPr>
          <a:xfrm>
            <a:off x="3733800" y="1649066"/>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1426" name="Rectangle 2"/>
          <p:cNvSpPr>
            <a:spLocks noGrp="1" noChangeArrowheads="1"/>
          </p:cNvSpPr>
          <p:nvPr>
            <p:ph type="title"/>
          </p:nvPr>
        </p:nvSpPr>
        <p:spPr>
          <a:xfrm>
            <a:off x="906236" y="1"/>
            <a:ext cx="7609114" cy="1066800"/>
          </a:xfrm>
        </p:spPr>
        <p:txBody>
          <a:bodyPr lIns="90488" tIns="44450" rIns="90488" bIns="44450"/>
          <a:lstStyle/>
          <a:p>
            <a:pPr>
              <a:defRPr/>
            </a:pPr>
            <a:r>
              <a:rPr lang="en-US" dirty="0"/>
              <a:t> Used Oil – Outside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25604" name="Picture 3" descr="used oil containers and secondary containment half full of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 y="1723420"/>
            <a:ext cx="8272463" cy="4652963"/>
          </a:xfrm>
          <a:prstGeom prst="rect">
            <a:avLst/>
          </a:prstGeom>
          <a:ln/>
        </p:spPr>
        <p:style>
          <a:lnRef idx="2">
            <a:schemeClr val="dk1"/>
          </a:lnRef>
          <a:fillRef idx="1">
            <a:schemeClr val="lt1"/>
          </a:fillRef>
          <a:effectRef idx="0">
            <a:schemeClr val="dk1"/>
          </a:effectRef>
          <a:fontRef idx="minor">
            <a:schemeClr val="dk1"/>
          </a:fontRef>
        </p:style>
      </p:pic>
      <p:sp>
        <p:nvSpPr>
          <p:cNvPr id="5" name="Rectangle 4"/>
          <p:cNvSpPr/>
          <p:nvPr/>
        </p:nvSpPr>
        <p:spPr>
          <a:xfrm>
            <a:off x="554548" y="1143000"/>
            <a:ext cx="675332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Bad – ½ full of water/oil – 62-710.401(6), F.A.C. </a:t>
            </a:r>
          </a:p>
        </p:txBody>
      </p:sp>
      <p:sp>
        <p:nvSpPr>
          <p:cNvPr id="231426" name="Rectangle 2"/>
          <p:cNvSpPr>
            <a:spLocks noGrp="1" noChangeArrowheads="1"/>
          </p:cNvSpPr>
          <p:nvPr>
            <p:ph type="title"/>
          </p:nvPr>
        </p:nvSpPr>
        <p:spPr/>
        <p:txBody>
          <a:bodyPr lIns="90488" tIns="44450" rIns="90488" bIns="44450"/>
          <a:lstStyle/>
          <a:p>
            <a:pPr>
              <a:defRPr/>
            </a:pPr>
            <a:r>
              <a:rPr lang="en-US" dirty="0"/>
              <a:t> Used Oil – Outside Don’t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353" y="1138535"/>
            <a:ext cx="8676893"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Bad – contains water/oil – 62-710.401(6), F.A.C. </a:t>
            </a:r>
          </a:p>
        </p:txBody>
      </p:sp>
      <p:pic>
        <p:nvPicPr>
          <p:cNvPr id="2" name="Picture 1" descr="water with oily sh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0" y="1676400"/>
            <a:ext cx="6197600" cy="4648200"/>
          </a:xfrm>
          <a:prstGeom prst="rect">
            <a:avLst/>
          </a:prstGeom>
        </p:spPr>
      </p:pic>
      <p:sp>
        <p:nvSpPr>
          <p:cNvPr id="231426" name="Rectangle 2"/>
          <p:cNvSpPr>
            <a:spLocks noGrp="1" noChangeArrowheads="1"/>
          </p:cNvSpPr>
          <p:nvPr>
            <p:ph type="title"/>
          </p:nvPr>
        </p:nvSpPr>
        <p:spPr/>
        <p:txBody>
          <a:bodyPr lIns="90488" tIns="44450" rIns="90488" bIns="44450"/>
          <a:lstStyle/>
          <a:p>
            <a:pPr>
              <a:defRPr/>
            </a:pPr>
            <a:r>
              <a:rPr lang="en-US" dirty="0"/>
              <a:t> Used Oil – Outside Don’t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06236" y="1"/>
            <a:ext cx="7609114" cy="1066800"/>
          </a:xfrm>
        </p:spPr>
        <p:txBody>
          <a:bodyPr>
            <a:normAutofit/>
          </a:bodyPr>
          <a:lstStyle/>
          <a:p>
            <a:pPr eaLnBrk="1" hangingPunct="1">
              <a:defRPr/>
            </a:pPr>
            <a:r>
              <a:rPr lang="en-US" sz="3200" dirty="0"/>
              <a:t>Used Oil Generator Requirements </a:t>
            </a:r>
            <a:br>
              <a:rPr lang="en-US" sz="3200" dirty="0"/>
            </a:br>
            <a:r>
              <a:rPr lang="en-US" sz="3200" dirty="0"/>
              <a:t>and Management</a:t>
            </a:r>
          </a:p>
        </p:txBody>
      </p:sp>
      <p:sp>
        <p:nvSpPr>
          <p:cNvPr id="10243" name="Rectangle 3"/>
          <p:cNvSpPr>
            <a:spLocks noGrp="1" noChangeArrowheads="1"/>
          </p:cNvSpPr>
          <p:nvPr>
            <p:ph idx="1"/>
          </p:nvPr>
        </p:nvSpPr>
        <p:spPr>
          <a:xfrm>
            <a:off x="628650" y="1447800"/>
            <a:ext cx="7886700" cy="4351338"/>
          </a:xfrm>
        </p:spPr>
        <p:txBody>
          <a:bodyPr>
            <a:normAutofit fontScale="92500" lnSpcReduction="10000"/>
          </a:bodyPr>
          <a:lstStyle/>
          <a:p>
            <a:pPr eaLnBrk="1" hangingPunct="1">
              <a:lnSpc>
                <a:spcPct val="90000"/>
              </a:lnSpc>
            </a:pPr>
            <a:r>
              <a:rPr lang="en-US" sz="2800" dirty="0">
                <a:latin typeface="Arial" charset="0"/>
              </a:rPr>
              <a:t>40 CFR 279 and Chapter 62-710, Florida Administrative Code (F.A.C.)</a:t>
            </a:r>
          </a:p>
          <a:p>
            <a:pPr eaLnBrk="1" hangingPunct="1">
              <a:lnSpc>
                <a:spcPct val="90000"/>
              </a:lnSpc>
            </a:pPr>
            <a:endParaRPr lang="en-US" sz="2800" dirty="0">
              <a:latin typeface="Arial" charset="0"/>
            </a:endParaRPr>
          </a:p>
          <a:p>
            <a:pPr eaLnBrk="1" hangingPunct="1">
              <a:lnSpc>
                <a:spcPct val="90000"/>
              </a:lnSpc>
            </a:pPr>
            <a:r>
              <a:rPr lang="en-US" sz="2800" dirty="0">
                <a:latin typeface="Arial" charset="0"/>
              </a:rPr>
              <a:t>Any facility generating used oil becomes a used oil generator</a:t>
            </a:r>
          </a:p>
          <a:p>
            <a:pPr eaLnBrk="1" hangingPunct="1">
              <a:lnSpc>
                <a:spcPct val="90000"/>
              </a:lnSpc>
            </a:pPr>
            <a:endParaRPr lang="en-US" sz="2800" dirty="0">
              <a:latin typeface="Arial" charset="0"/>
            </a:endParaRPr>
          </a:p>
          <a:p>
            <a:pPr eaLnBrk="1" hangingPunct="1">
              <a:lnSpc>
                <a:spcPct val="90000"/>
              </a:lnSpc>
            </a:pPr>
            <a:r>
              <a:rPr lang="en-US" sz="2800" dirty="0">
                <a:latin typeface="Arial" charset="0"/>
              </a:rPr>
              <a:t>Any oil that has become contaminated and is not reusable becomes used oil</a:t>
            </a:r>
          </a:p>
          <a:p>
            <a:pPr eaLnBrk="1" hangingPunct="1">
              <a:lnSpc>
                <a:spcPct val="90000"/>
              </a:lnSpc>
            </a:pPr>
            <a:endParaRPr lang="en-US" sz="2800" dirty="0">
              <a:latin typeface="Arial" charset="0"/>
            </a:endParaRPr>
          </a:p>
          <a:p>
            <a:pPr eaLnBrk="1" hangingPunct="1">
              <a:lnSpc>
                <a:spcPct val="90000"/>
              </a:lnSpc>
            </a:pPr>
            <a:r>
              <a:rPr lang="en-US" sz="2800" dirty="0">
                <a:latin typeface="Arial" charset="0"/>
              </a:rPr>
              <a:t>Used oil must be properly managed in tanks or containers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descr="two drums on a secondary containment pallet that is too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2400" y="1600200"/>
            <a:ext cx="6502400" cy="4876800"/>
          </a:xfrm>
          <a:prstGeom prst="rect">
            <a:avLst/>
          </a:prstGeom>
          <a:ln/>
        </p:spPr>
        <p:style>
          <a:lnRef idx="2">
            <a:schemeClr val="dk1"/>
          </a:lnRef>
          <a:fillRef idx="1">
            <a:schemeClr val="lt1"/>
          </a:fillRef>
          <a:effectRef idx="0">
            <a:schemeClr val="dk1"/>
          </a:effectRef>
          <a:fontRef idx="minor">
            <a:schemeClr val="dk1"/>
          </a:fontRef>
        </p:style>
      </p:pic>
      <p:sp>
        <p:nvSpPr>
          <p:cNvPr id="5" name="Rectangle 4"/>
          <p:cNvSpPr/>
          <p:nvPr/>
        </p:nvSpPr>
        <p:spPr>
          <a:xfrm>
            <a:off x="1295400" y="1066800"/>
            <a:ext cx="5738238"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Bad – not 110 % - 62-710.401(6), F.A.C. </a:t>
            </a:r>
          </a:p>
        </p:txBody>
      </p:sp>
      <p:sp>
        <p:nvSpPr>
          <p:cNvPr id="231426" name="Rectangle 2"/>
          <p:cNvSpPr>
            <a:spLocks noGrp="1" noChangeArrowheads="1"/>
          </p:cNvSpPr>
          <p:nvPr>
            <p:ph type="title"/>
          </p:nvPr>
        </p:nvSpPr>
        <p:spPr>
          <a:xfrm>
            <a:off x="990600" y="0"/>
            <a:ext cx="7609114" cy="995065"/>
          </a:xfrm>
        </p:spPr>
        <p:txBody>
          <a:bodyPr lIns="90488" tIns="44450" rIns="90488" bIns="44450">
            <a:normAutofit fontScale="90000"/>
          </a:bodyPr>
          <a:lstStyle/>
          <a:p>
            <a:pPr>
              <a:defRPr/>
            </a:pPr>
            <a:r>
              <a:rPr lang="en-US" dirty="0"/>
              <a:t> </a:t>
            </a:r>
            <a:r>
              <a:rPr lang="en-US" sz="3600" dirty="0"/>
              <a:t>Used Oil – Not Adequate Secondary Containment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1211262"/>
            <a:ext cx="7886700" cy="4351338"/>
          </a:xfrm>
        </p:spPr>
        <p:txBody>
          <a:bodyPr/>
          <a:lstStyle/>
          <a:p>
            <a:r>
              <a:rPr lang="en-US" dirty="0">
                <a:latin typeface="Arial" panose="020B0604020202020204" pitchFamily="34" charset="0"/>
                <a:cs typeface="Arial" panose="020B0604020202020204" pitchFamily="34" charset="0"/>
              </a:rPr>
              <a:t>Manage as used oil or oily water</a:t>
            </a:r>
          </a:p>
          <a:p>
            <a:r>
              <a:rPr lang="en-US" dirty="0">
                <a:latin typeface="Arial" panose="020B0604020202020204" pitchFamily="34" charset="0"/>
                <a:cs typeface="Arial" panose="020B0604020202020204" pitchFamily="34" charset="0"/>
              </a:rPr>
              <a:t>Cannot discharge to septic tank</a:t>
            </a:r>
          </a:p>
          <a:p>
            <a:r>
              <a:rPr lang="en-US" dirty="0">
                <a:latin typeface="Arial" panose="020B0604020202020204" pitchFamily="34" charset="0"/>
                <a:cs typeface="Arial" panose="020B0604020202020204" pitchFamily="34" charset="0"/>
              </a:rPr>
              <a:t>Cannot dump outside</a:t>
            </a:r>
          </a:p>
        </p:txBody>
      </p:sp>
      <p:pic>
        <p:nvPicPr>
          <p:cNvPr id="6" name="Picture 13" descr="oily mop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2924" y="2743200"/>
            <a:ext cx="4918351" cy="3687763"/>
          </a:xfrm>
          <a:prstGeom prst="rect">
            <a:avLst/>
          </a:prstGeom>
        </p:spPr>
        <p:style>
          <a:lnRef idx="2">
            <a:schemeClr val="dk1"/>
          </a:lnRef>
          <a:fillRef idx="1">
            <a:schemeClr val="lt1"/>
          </a:fillRef>
          <a:effectRef idx="0">
            <a:schemeClr val="dk1"/>
          </a:effectRef>
          <a:fontRef idx="minor">
            <a:schemeClr val="dk1"/>
          </a:fontRef>
        </p:style>
      </p:pic>
      <p:pic>
        <p:nvPicPr>
          <p:cNvPr id="7" name="Picture 9" descr="oily mop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25" y="3489127"/>
            <a:ext cx="3686175" cy="2073473"/>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a:t>Oily Mop Water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oil contaminated dir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295400" y="1676400"/>
            <a:ext cx="6299200" cy="4724400"/>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2286000" y="1094730"/>
            <a:ext cx="5715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Bad – release - 40 CFR 279.22(d)</a:t>
            </a:r>
          </a:p>
        </p:txBody>
      </p:sp>
      <p:sp>
        <p:nvSpPr>
          <p:cNvPr id="2" name="Title 1"/>
          <p:cNvSpPr>
            <a:spLocks noGrp="1"/>
          </p:cNvSpPr>
          <p:nvPr>
            <p:ph type="title"/>
          </p:nvPr>
        </p:nvSpPr>
        <p:spPr/>
        <p:txBody>
          <a:bodyPr/>
          <a:lstStyle/>
          <a:p>
            <a:r>
              <a:rPr lang="en-US" dirty="0"/>
              <a:t>Oily Mop Water – Don’t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1028"/>
          <p:cNvSpPr>
            <a:spLocks noGrp="1" noChangeArrowheads="1"/>
          </p:cNvSpPr>
          <p:nvPr>
            <p:ph type="title"/>
          </p:nvPr>
        </p:nvSpPr>
        <p:spPr>
          <a:xfrm>
            <a:off x="1295400" y="0"/>
            <a:ext cx="7609114" cy="1066800"/>
          </a:xfrm>
        </p:spPr>
        <p:txBody>
          <a:bodyPr/>
          <a:lstStyle/>
          <a:p>
            <a:pPr eaLnBrk="1" hangingPunct="1">
              <a:defRPr/>
            </a:pPr>
            <a:r>
              <a:rPr lang="en-US" dirty="0"/>
              <a:t>Used Oil Filter Requirements</a:t>
            </a:r>
          </a:p>
        </p:txBody>
      </p:sp>
      <p:sp>
        <p:nvSpPr>
          <p:cNvPr id="133126" name="Rectangle 1030"/>
          <p:cNvSpPr>
            <a:spLocks noGrp="1" noChangeArrowheads="1"/>
          </p:cNvSpPr>
          <p:nvPr>
            <p:ph idx="1"/>
          </p:nvPr>
        </p:nvSpPr>
        <p:spPr/>
        <p:txBody>
          <a:bodyPr/>
          <a:lstStyle/>
          <a:p>
            <a:pPr algn="ctr" eaLnBrk="1" hangingPunct="1">
              <a:buFont typeface="Wingdings" pitchFamily="2" charset="2"/>
              <a:buNone/>
              <a:defRPr/>
            </a:pPr>
            <a:r>
              <a:rPr lang="en-US" u="sng" dirty="0">
                <a:latin typeface="Arial" charset="0"/>
              </a:rPr>
              <a:t>Management</a:t>
            </a:r>
          </a:p>
          <a:p>
            <a:pPr algn="ctr" eaLnBrk="1" hangingPunct="1">
              <a:buFont typeface="Wingdings" pitchFamily="2" charset="2"/>
              <a:buNone/>
              <a:defRPr/>
            </a:pPr>
            <a:r>
              <a:rPr lang="en-US" u="sng" dirty="0">
                <a:latin typeface="Arial" charset="0"/>
              </a:rPr>
              <a:t>62-710.850(5), F.A.C.</a:t>
            </a:r>
          </a:p>
          <a:p>
            <a:pPr algn="ctr" eaLnBrk="1" hangingPunct="1">
              <a:buFont typeface="Wingdings" pitchFamily="2" charset="2"/>
              <a:buNone/>
              <a:defRPr/>
            </a:pPr>
            <a:endParaRPr lang="en-US" u="sng" dirty="0">
              <a:solidFill>
                <a:schemeClr val="tx2"/>
              </a:solidFill>
              <a:effectLst>
                <a:outerShdw blurRad="38100" dist="38100" dir="2700000" algn="tl">
                  <a:srgbClr val="000000"/>
                </a:outerShdw>
              </a:effectLst>
              <a:latin typeface="Arial" charset="0"/>
            </a:endParaRPr>
          </a:p>
          <a:p>
            <a:pPr eaLnBrk="1" hangingPunct="1">
              <a:defRPr/>
            </a:pPr>
            <a:r>
              <a:rPr lang="en-US" sz="2400" dirty="0">
                <a:latin typeface="Arial" charset="0"/>
              </a:rPr>
              <a:t>Used oil filters must be managed in containers that are:</a:t>
            </a:r>
          </a:p>
          <a:p>
            <a:pPr lvl="1" eaLnBrk="1" hangingPunct="1">
              <a:defRPr/>
            </a:pPr>
            <a:r>
              <a:rPr lang="en-US" sz="2000" dirty="0">
                <a:latin typeface="Arial" charset="0"/>
              </a:rPr>
              <a:t>In good condition and not leaking</a:t>
            </a:r>
          </a:p>
          <a:p>
            <a:pPr lvl="1" eaLnBrk="1" hangingPunct="1">
              <a:defRPr/>
            </a:pPr>
            <a:r>
              <a:rPr lang="en-US" sz="2000" dirty="0">
                <a:latin typeface="Arial" charset="0"/>
              </a:rPr>
              <a:t>Stored covered or inside</a:t>
            </a:r>
          </a:p>
          <a:p>
            <a:pPr lvl="1" eaLnBrk="1" hangingPunct="1">
              <a:defRPr/>
            </a:pPr>
            <a:r>
              <a:rPr lang="en-US" sz="2000" dirty="0">
                <a:latin typeface="Arial" charset="0"/>
              </a:rPr>
              <a:t>Labeled “Used Oil Filters”</a:t>
            </a:r>
          </a:p>
          <a:p>
            <a:pPr lvl="1" eaLnBrk="1" hangingPunct="1">
              <a:defRPr/>
            </a:pPr>
            <a:r>
              <a:rPr lang="en-US" sz="2000" dirty="0">
                <a:latin typeface="Arial" charset="0"/>
              </a:rPr>
              <a:t>Stored on an oil impervious surface</a:t>
            </a:r>
            <a:endParaRPr lang="en-US" sz="2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143000"/>
            <a:ext cx="8915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Bad – used oil filters in trash – 62-710.850(1), F.A.C.</a:t>
            </a:r>
          </a:p>
        </p:txBody>
      </p:sp>
      <p:pic>
        <p:nvPicPr>
          <p:cNvPr id="3" name="Picture 2" descr="used oil filters in the tra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276600"/>
            <a:ext cx="4876800" cy="3105913"/>
          </a:xfrm>
          <a:prstGeom prst="rect">
            <a:avLst/>
          </a:prstGeom>
          <a:ln>
            <a:solidFill>
              <a:srgbClr val="0070C0"/>
            </a:solidFill>
          </a:ln>
        </p:spPr>
      </p:pic>
      <p:pic>
        <p:nvPicPr>
          <p:cNvPr id="41987" name="Picture 2" descr="used oil filters in the trash"/>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304800" y="2263818"/>
            <a:ext cx="3222217" cy="2626975"/>
          </a:xfrm>
          <a:ln>
            <a:solidFill>
              <a:srgbClr val="0070C0"/>
            </a:solidFill>
          </a:ln>
        </p:spPr>
        <p:style>
          <a:lnRef idx="2">
            <a:schemeClr val="dk1"/>
          </a:lnRef>
          <a:fillRef idx="1">
            <a:schemeClr val="lt1"/>
          </a:fillRef>
          <a:effectRef idx="0">
            <a:schemeClr val="dk1"/>
          </a:effectRef>
          <a:fontRef idx="minor">
            <a:schemeClr val="dk1"/>
          </a:fontRef>
        </p:style>
      </p:pic>
      <p:sp>
        <p:nvSpPr>
          <p:cNvPr id="133124" name="Rectangle 1028"/>
          <p:cNvSpPr>
            <a:spLocks noGrp="1" noChangeArrowheads="1"/>
          </p:cNvSpPr>
          <p:nvPr>
            <p:ph type="title"/>
          </p:nvPr>
        </p:nvSpPr>
        <p:spPr>
          <a:xfrm>
            <a:off x="1143000" y="24677"/>
            <a:ext cx="7609114" cy="1128037"/>
          </a:xfrm>
        </p:spPr>
        <p:txBody>
          <a:bodyPr/>
          <a:lstStyle/>
          <a:p>
            <a:pPr eaLnBrk="1" hangingPunct="1">
              <a:defRPr/>
            </a:pPr>
            <a:r>
              <a:rPr lang="en-US" dirty="0"/>
              <a:t>Used Oil Filter Requirements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sed oil filters stored outside with no li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32296" y="2133600"/>
            <a:ext cx="6527007" cy="4351338"/>
          </a:xfrm>
          <a:prstGeom prst="rect">
            <a:avLst/>
          </a:prstGeom>
          <a:ln/>
        </p:spPr>
        <p:style>
          <a:lnRef idx="2">
            <a:schemeClr val="dk1"/>
          </a:lnRef>
          <a:fillRef idx="1">
            <a:schemeClr val="lt1"/>
          </a:fillRef>
          <a:effectRef idx="0">
            <a:schemeClr val="dk1"/>
          </a:effectRef>
          <a:fontRef idx="minor">
            <a:schemeClr val="dk1"/>
          </a:fontRef>
        </p:style>
      </p:pic>
      <p:sp>
        <p:nvSpPr>
          <p:cNvPr id="7" name="TextBox 6"/>
          <p:cNvSpPr txBox="1"/>
          <p:nvPr/>
        </p:nvSpPr>
        <p:spPr>
          <a:xfrm>
            <a:off x="152400" y="1143000"/>
            <a:ext cx="8686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Bad – open, no label, not on an oil-impervious surface – </a:t>
            </a:r>
          </a:p>
          <a:p>
            <a:r>
              <a:rPr lang="en-US" sz="2400" dirty="0">
                <a:latin typeface="Arial" panose="020B0604020202020204" pitchFamily="34" charset="0"/>
                <a:cs typeface="Arial" panose="020B0604020202020204" pitchFamily="34" charset="0"/>
              </a:rPr>
              <a:t>62-710.850(5)(a), F.A.C.</a:t>
            </a:r>
          </a:p>
        </p:txBody>
      </p:sp>
      <p:sp>
        <p:nvSpPr>
          <p:cNvPr id="2" name="Title 1"/>
          <p:cNvSpPr>
            <a:spLocks noGrp="1"/>
          </p:cNvSpPr>
          <p:nvPr>
            <p:ph type="title"/>
          </p:nvPr>
        </p:nvSpPr>
        <p:spPr>
          <a:xfrm>
            <a:off x="1066800" y="0"/>
            <a:ext cx="7609114" cy="1132800"/>
          </a:xfrm>
        </p:spPr>
        <p:txBody>
          <a:bodyPr/>
          <a:lstStyle/>
          <a:p>
            <a:r>
              <a:rPr lang="en-US" dirty="0"/>
              <a:t>Used Oil Filter Storage – Bad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30"/>
          <p:cNvSpPr>
            <a:spLocks noGrp="1" noChangeArrowheads="1"/>
          </p:cNvSpPr>
          <p:nvPr>
            <p:ph idx="1"/>
          </p:nvPr>
        </p:nvSpPr>
        <p:spPr>
          <a:xfrm>
            <a:off x="685800" y="1066801"/>
            <a:ext cx="7886700" cy="4351338"/>
          </a:xfrm>
        </p:spPr>
        <p:txBody>
          <a:bodyPr>
            <a:normAutofit/>
          </a:bodyPr>
          <a:lstStyle/>
          <a:p>
            <a:pPr marL="0" lvl="1" indent="0">
              <a:buNone/>
            </a:pPr>
            <a:r>
              <a:rPr lang="en-US" dirty="0">
                <a:latin typeface="Arial" charset="0"/>
              </a:rPr>
              <a:t>Good - in good condition, not leaking, closed, labeled –62-710.850(5)(a), F.A.C.</a:t>
            </a:r>
          </a:p>
          <a:p>
            <a:pPr lvl="1" algn="ctr">
              <a:buNone/>
            </a:pPr>
            <a:endParaRPr lang="en-US" dirty="0">
              <a:latin typeface="Arial" charset="0"/>
            </a:endParaRPr>
          </a:p>
        </p:txBody>
      </p:sp>
      <p:pic>
        <p:nvPicPr>
          <p:cNvPr id="43012" name="Picture 2" descr="large used oil filter container with closed li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0" y="1970089"/>
            <a:ext cx="6019800" cy="4514850"/>
          </a:xfrm>
          <a:prstGeom prst="rect">
            <a:avLst/>
          </a:prstGeom>
          <a:ln/>
        </p:spPr>
        <p:style>
          <a:lnRef idx="2">
            <a:schemeClr val="dk1"/>
          </a:lnRef>
          <a:fillRef idx="1">
            <a:schemeClr val="lt1"/>
          </a:fillRef>
          <a:effectRef idx="0">
            <a:schemeClr val="dk1"/>
          </a:effectRef>
          <a:fontRef idx="minor">
            <a:schemeClr val="dk1"/>
          </a:fontRef>
        </p:style>
      </p:pic>
      <p:sp>
        <p:nvSpPr>
          <p:cNvPr id="133124" name="Rectangle 1028"/>
          <p:cNvSpPr>
            <a:spLocks noGrp="1" noChangeArrowheads="1"/>
          </p:cNvSpPr>
          <p:nvPr>
            <p:ph type="title"/>
          </p:nvPr>
        </p:nvSpPr>
        <p:spPr>
          <a:xfrm>
            <a:off x="906236" y="1"/>
            <a:ext cx="7609114" cy="1066800"/>
          </a:xfrm>
        </p:spPr>
        <p:txBody>
          <a:bodyPr>
            <a:normAutofit fontScale="90000"/>
          </a:bodyPr>
          <a:lstStyle/>
          <a:p>
            <a:pPr eaLnBrk="1" hangingPunct="1">
              <a:defRPr/>
            </a:pPr>
            <a:r>
              <a:rPr lang="en-US" sz="3600" dirty="0"/>
              <a:t>Used Oil Filter Requirements –</a:t>
            </a:r>
            <a:br>
              <a:rPr lang="en-US" sz="3600" dirty="0"/>
            </a:br>
            <a:r>
              <a:rPr lang="en-US" sz="3600" dirty="0"/>
              <a:t>Good Condition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descr="closed and labeled drum of used oil filter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371600" y="1611016"/>
            <a:ext cx="6380800" cy="4778907"/>
          </a:xfrm>
          <a:ln/>
        </p:spPr>
        <p:style>
          <a:lnRef idx="2">
            <a:schemeClr val="dk1"/>
          </a:lnRef>
          <a:fillRef idx="1">
            <a:schemeClr val="lt1"/>
          </a:fillRef>
          <a:effectRef idx="0">
            <a:schemeClr val="dk1"/>
          </a:effectRef>
          <a:fontRef idx="minor">
            <a:schemeClr val="dk1"/>
          </a:fontRef>
        </p:style>
      </p:pic>
      <p:sp>
        <p:nvSpPr>
          <p:cNvPr id="4" name="Rectangle 3"/>
          <p:cNvSpPr/>
          <p:nvPr/>
        </p:nvSpPr>
        <p:spPr>
          <a:xfrm>
            <a:off x="483193" y="1066800"/>
            <a:ext cx="713483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Good – properly labeled – 62-710.850(5)(a), F.A.C.</a:t>
            </a:r>
          </a:p>
        </p:txBody>
      </p:sp>
      <p:sp>
        <p:nvSpPr>
          <p:cNvPr id="133124" name="Rectangle 1028"/>
          <p:cNvSpPr>
            <a:spLocks noGrp="1" noChangeArrowheads="1"/>
          </p:cNvSpPr>
          <p:nvPr>
            <p:ph type="title"/>
          </p:nvPr>
        </p:nvSpPr>
        <p:spPr>
          <a:xfrm>
            <a:off x="906236" y="1"/>
            <a:ext cx="7609114" cy="984248"/>
          </a:xfrm>
        </p:spPr>
        <p:txBody>
          <a:bodyPr>
            <a:normAutofit fontScale="90000"/>
          </a:bodyPr>
          <a:lstStyle/>
          <a:p>
            <a:pPr>
              <a:defRPr/>
            </a:pPr>
            <a:r>
              <a:rPr lang="en-US" sz="3600" dirty="0"/>
              <a:t>Used Oil Filter Requirements – Good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drum properly labeled and close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505641" y="1752600"/>
            <a:ext cx="6314967" cy="4736225"/>
          </a:xfrm>
          <a:ln/>
        </p:spPr>
        <p:style>
          <a:lnRef idx="2">
            <a:schemeClr val="dk1"/>
          </a:lnRef>
          <a:fillRef idx="1">
            <a:schemeClr val="lt1"/>
          </a:fillRef>
          <a:effectRef idx="0">
            <a:schemeClr val="dk1"/>
          </a:effectRef>
          <a:fontRef idx="minor">
            <a:schemeClr val="dk1"/>
          </a:fontRef>
        </p:style>
      </p:pic>
      <p:sp>
        <p:nvSpPr>
          <p:cNvPr id="4" name="Rectangle 3"/>
          <p:cNvSpPr/>
          <p:nvPr/>
        </p:nvSpPr>
        <p:spPr>
          <a:xfrm>
            <a:off x="838200" y="1139177"/>
            <a:ext cx="7649851"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Good – on an oil impermeable surface, closed, labeled</a:t>
            </a:r>
          </a:p>
        </p:txBody>
      </p:sp>
      <p:sp>
        <p:nvSpPr>
          <p:cNvPr id="133124" name="Rectangle 1028"/>
          <p:cNvSpPr>
            <a:spLocks noGrp="1" noChangeArrowheads="1"/>
          </p:cNvSpPr>
          <p:nvPr>
            <p:ph type="title"/>
          </p:nvPr>
        </p:nvSpPr>
        <p:spPr>
          <a:xfrm>
            <a:off x="1295400" y="69848"/>
            <a:ext cx="7609114" cy="1066800"/>
          </a:xfrm>
        </p:spPr>
        <p:txBody>
          <a:bodyPr>
            <a:normAutofit/>
          </a:bodyPr>
          <a:lstStyle/>
          <a:p>
            <a:pPr eaLnBrk="1" hangingPunct="1">
              <a:defRPr/>
            </a:pPr>
            <a:r>
              <a:rPr lang="en-US" dirty="0"/>
              <a:t>Used Oil Filter Storage – Good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1028"/>
          <p:cNvSpPr>
            <a:spLocks noGrp="1" noChangeArrowheads="1"/>
          </p:cNvSpPr>
          <p:nvPr>
            <p:ph type="title"/>
          </p:nvPr>
        </p:nvSpPr>
        <p:spPr>
          <a:xfrm>
            <a:off x="906236" y="1"/>
            <a:ext cx="7609114" cy="1066800"/>
          </a:xfrm>
        </p:spPr>
        <p:txBody>
          <a:bodyPr>
            <a:normAutofit fontScale="90000"/>
          </a:bodyPr>
          <a:lstStyle/>
          <a:p>
            <a:pPr eaLnBrk="1" hangingPunct="1">
              <a:defRPr/>
            </a:pPr>
            <a:r>
              <a:rPr lang="en-US" sz="3600" dirty="0"/>
              <a:t>Used Oil/Used Oil Filter Disposal Records</a:t>
            </a:r>
          </a:p>
        </p:txBody>
      </p:sp>
      <p:sp>
        <p:nvSpPr>
          <p:cNvPr id="53251" name="Rectangle 1032"/>
          <p:cNvSpPr>
            <a:spLocks noGrp="1" noChangeArrowheads="1"/>
          </p:cNvSpPr>
          <p:nvPr>
            <p:ph idx="1"/>
          </p:nvPr>
        </p:nvSpPr>
        <p:spPr>
          <a:xfrm>
            <a:off x="533400" y="1295400"/>
            <a:ext cx="7886700" cy="4351338"/>
          </a:xfrm>
        </p:spPr>
        <p:txBody>
          <a:bodyPr>
            <a:normAutofit/>
          </a:bodyPr>
          <a:lstStyle/>
          <a:p>
            <a:pPr eaLnBrk="1" hangingPunct="1">
              <a:lnSpc>
                <a:spcPct val="90000"/>
              </a:lnSpc>
            </a:pPr>
            <a:r>
              <a:rPr lang="en-US" sz="2600" dirty="0">
                <a:latin typeface="Arial" charset="0"/>
              </a:rPr>
              <a:t>Used oil/used oil filter records should include:</a:t>
            </a:r>
          </a:p>
          <a:p>
            <a:pPr lvl="1" eaLnBrk="1" hangingPunct="1">
              <a:lnSpc>
                <a:spcPct val="90000"/>
              </a:lnSpc>
            </a:pPr>
            <a:r>
              <a:rPr lang="en-US" sz="2600" dirty="0">
                <a:latin typeface="Arial" charset="0"/>
              </a:rPr>
              <a:t>Transportation by a registered transporter</a:t>
            </a:r>
          </a:p>
          <a:p>
            <a:pPr lvl="1" eaLnBrk="1" hangingPunct="1">
              <a:lnSpc>
                <a:spcPct val="90000"/>
              </a:lnSpc>
            </a:pPr>
            <a:r>
              <a:rPr lang="en-US" sz="2600" dirty="0">
                <a:latin typeface="Arial" charset="0"/>
              </a:rPr>
              <a:t>Amount of shipment</a:t>
            </a:r>
          </a:p>
          <a:p>
            <a:pPr lvl="1" eaLnBrk="1" hangingPunct="1">
              <a:lnSpc>
                <a:spcPct val="90000"/>
              </a:lnSpc>
            </a:pPr>
            <a:r>
              <a:rPr lang="en-US" sz="2600" dirty="0">
                <a:latin typeface="Arial" charset="0"/>
              </a:rPr>
              <a:t>Date of shipment</a:t>
            </a:r>
          </a:p>
          <a:p>
            <a:pPr marL="457200" lvl="1" indent="0" eaLnBrk="1" hangingPunct="1">
              <a:lnSpc>
                <a:spcPct val="90000"/>
              </a:lnSpc>
              <a:buNone/>
            </a:pPr>
            <a:endParaRPr lang="en-US" sz="2600" dirty="0">
              <a:latin typeface="Arial" charset="0"/>
            </a:endParaRPr>
          </a:p>
          <a:p>
            <a:pPr eaLnBrk="1" hangingPunct="1">
              <a:lnSpc>
                <a:spcPct val="90000"/>
              </a:lnSpc>
            </a:pPr>
            <a:r>
              <a:rPr lang="en-US" sz="2600" dirty="0">
                <a:latin typeface="Arial" charset="0"/>
              </a:rPr>
              <a:t>Used oil/used oil filter records should be kept for at least three</a:t>
            </a:r>
            <a:r>
              <a:rPr lang="en-US" sz="2600" dirty="0">
                <a:solidFill>
                  <a:srgbClr val="FF0000"/>
                </a:solidFill>
                <a:latin typeface="Arial" charset="0"/>
              </a:rPr>
              <a:t> </a:t>
            </a:r>
            <a:r>
              <a:rPr lang="en-US" sz="2600" dirty="0">
                <a:latin typeface="Arial" charset="0"/>
              </a:rPr>
              <a:t>years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body" sz="half" idx="4294967295"/>
          </p:nvPr>
        </p:nvSpPr>
        <p:spPr>
          <a:xfrm>
            <a:off x="4648200" y="1828800"/>
            <a:ext cx="4495800" cy="4114800"/>
          </a:xfrm>
        </p:spPr>
        <p:txBody>
          <a:bodyPr>
            <a:normAutofit lnSpcReduction="10000"/>
          </a:bodyPr>
          <a:lstStyle/>
          <a:p>
            <a:pPr eaLnBrk="1" hangingPunct="1"/>
            <a:r>
              <a:rPr lang="en-US" sz="2800" dirty="0">
                <a:latin typeface="Arial" charset="0"/>
              </a:rPr>
              <a:t>May not pour or spill used oil onto soil, waterways, storm drains, etc.</a:t>
            </a:r>
          </a:p>
          <a:p>
            <a:pPr eaLnBrk="1" hangingPunct="1"/>
            <a:endParaRPr lang="en-US" sz="2800" dirty="0">
              <a:latin typeface="Arial" charset="0"/>
            </a:endParaRPr>
          </a:p>
          <a:p>
            <a:pPr eaLnBrk="1" hangingPunct="1"/>
            <a:r>
              <a:rPr lang="en-US" sz="2800" dirty="0">
                <a:latin typeface="Arial" charset="0"/>
              </a:rPr>
              <a:t>May not mix used oil with solid waste</a:t>
            </a:r>
          </a:p>
          <a:p>
            <a:pPr eaLnBrk="1" hangingPunct="1"/>
            <a:endParaRPr lang="en-US" sz="2800" dirty="0">
              <a:latin typeface="Arial" charset="0"/>
            </a:endParaRPr>
          </a:p>
          <a:p>
            <a:pPr eaLnBrk="1" hangingPunct="1"/>
            <a:r>
              <a:rPr lang="en-US" sz="2800" dirty="0">
                <a:latin typeface="Arial" charset="0"/>
              </a:rPr>
              <a:t>Used oil may not be used for road oiling or weed control</a:t>
            </a:r>
          </a:p>
        </p:txBody>
      </p:sp>
      <p:sp>
        <p:nvSpPr>
          <p:cNvPr id="6" name="TextBox 5"/>
          <p:cNvSpPr txBox="1"/>
          <p:nvPr/>
        </p:nvSpPr>
        <p:spPr>
          <a:xfrm>
            <a:off x="3124200" y="1066800"/>
            <a:ext cx="3581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62-710.401, F.A.C.</a:t>
            </a:r>
          </a:p>
        </p:txBody>
      </p:sp>
      <p:pic>
        <p:nvPicPr>
          <p:cNvPr id="2" name="Picture 1" descr="open buckets of used oil outside and filled with rain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5" y="2089468"/>
            <a:ext cx="4592535" cy="3444402"/>
          </a:xfrm>
          <a:prstGeom prst="rect">
            <a:avLst/>
          </a:prstGeom>
        </p:spPr>
      </p:pic>
      <p:sp>
        <p:nvSpPr>
          <p:cNvPr id="119810" name="Rectangle 2"/>
          <p:cNvSpPr>
            <a:spLocks noGrp="1" noChangeArrowheads="1"/>
          </p:cNvSpPr>
          <p:nvPr>
            <p:ph type="title"/>
          </p:nvPr>
        </p:nvSpPr>
        <p:spPr>
          <a:xfrm>
            <a:off x="843643" y="-338287"/>
            <a:ext cx="7609114" cy="1325563"/>
          </a:xfrm>
        </p:spPr>
        <p:txBody>
          <a:bodyPr/>
          <a:lstStyle/>
          <a:p>
            <a:pPr eaLnBrk="1" hangingPunct="1">
              <a:defRPr/>
            </a:pPr>
            <a:br>
              <a:rPr lang="en-US" dirty="0"/>
            </a:br>
            <a:r>
              <a:rPr lang="en-US" dirty="0"/>
              <a:t>Prohibitions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6236" y="1"/>
            <a:ext cx="7609114" cy="1066800"/>
          </a:xfrm>
        </p:spPr>
        <p:txBody>
          <a:bodyPr/>
          <a:lstStyle/>
          <a:p>
            <a:pPr eaLnBrk="1" hangingPunct="1">
              <a:defRPr/>
            </a:pPr>
            <a:r>
              <a:rPr lang="en-US" dirty="0"/>
              <a:t>Used Antifreeze BMPs</a:t>
            </a:r>
          </a:p>
        </p:txBody>
      </p:sp>
      <p:sp>
        <p:nvSpPr>
          <p:cNvPr id="54275" name="Rectangle 3"/>
          <p:cNvSpPr>
            <a:spLocks noGrp="1" noChangeArrowheads="1"/>
          </p:cNvSpPr>
          <p:nvPr>
            <p:ph idx="1"/>
          </p:nvPr>
        </p:nvSpPr>
        <p:spPr>
          <a:xfrm>
            <a:off x="628650" y="1295400"/>
            <a:ext cx="7886700" cy="4351338"/>
          </a:xfrm>
        </p:spPr>
        <p:txBody>
          <a:bodyPr/>
          <a:lstStyle/>
          <a:p>
            <a:pPr eaLnBrk="1" hangingPunct="1"/>
            <a:r>
              <a:rPr lang="en-US" sz="2800" dirty="0">
                <a:latin typeface="Arial" charset="0"/>
              </a:rPr>
              <a:t>Any facility generating spent antifreeze becomes an antifreeze generator</a:t>
            </a:r>
          </a:p>
          <a:p>
            <a:pPr eaLnBrk="1" hangingPunct="1"/>
            <a:endParaRPr lang="en-US" sz="2800" dirty="0">
              <a:latin typeface="Arial" charset="0"/>
            </a:endParaRPr>
          </a:p>
          <a:p>
            <a:pPr eaLnBrk="1" hangingPunct="1"/>
            <a:r>
              <a:rPr lang="en-US" sz="2800" dirty="0">
                <a:latin typeface="Arial" charset="0"/>
              </a:rPr>
              <a:t>Antifreeze must either be recycled (either     on-site or off-site) or characterized pursuant to 40 CFR 262.11 to see if it is a hazardous waste</a:t>
            </a:r>
            <a:r>
              <a:rPr lang="en-US" dirty="0">
                <a:latin typeface="Arial" charset="0"/>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Y3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0"/>
            <a:ext cx="4368800" cy="3276600"/>
          </a:xfrm>
          <a:prstGeom prst="rect">
            <a:avLst/>
          </a:prstGeom>
          <a:ln/>
        </p:spPr>
        <p:style>
          <a:lnRef idx="2">
            <a:schemeClr val="dk1"/>
          </a:lnRef>
          <a:fillRef idx="1">
            <a:schemeClr val="lt1"/>
          </a:fillRef>
          <a:effectRef idx="0">
            <a:schemeClr val="dk1"/>
          </a:effectRef>
          <a:fontRef idx="minor">
            <a:schemeClr val="dk1"/>
          </a:fontRef>
        </p:style>
      </p:pic>
      <p:pic>
        <p:nvPicPr>
          <p:cNvPr id="6" name="Picture 4" descr="good contai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8633" y="3581400"/>
            <a:ext cx="3922510" cy="2941638"/>
          </a:xfrm>
          <a:prstGeom prst="rect">
            <a:avLst/>
          </a:prstGeom>
          <a:ln/>
        </p:spPr>
        <p:style>
          <a:lnRef idx="2">
            <a:schemeClr val="dk1"/>
          </a:lnRef>
          <a:fillRef idx="1">
            <a:schemeClr val="lt1"/>
          </a:fillRef>
          <a:effectRef idx="0">
            <a:schemeClr val="dk1"/>
          </a:effectRef>
          <a:fontRef idx="minor">
            <a:schemeClr val="dk1"/>
          </a:fontRef>
        </p:style>
      </p:pic>
      <p:sp>
        <p:nvSpPr>
          <p:cNvPr id="7" name="TextBox 6"/>
          <p:cNvSpPr txBox="1"/>
          <p:nvPr/>
        </p:nvSpPr>
        <p:spPr>
          <a:xfrm>
            <a:off x="5410200" y="1788467"/>
            <a:ext cx="244490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Good containers</a:t>
            </a:r>
          </a:p>
        </p:txBody>
      </p:sp>
      <p:sp>
        <p:nvSpPr>
          <p:cNvPr id="144386" name="Rectangle 2"/>
          <p:cNvSpPr>
            <a:spLocks noGrp="1" noChangeArrowheads="1"/>
          </p:cNvSpPr>
          <p:nvPr>
            <p:ph type="title"/>
          </p:nvPr>
        </p:nvSpPr>
        <p:spPr/>
        <p:txBody>
          <a:bodyPr/>
          <a:lstStyle/>
          <a:p>
            <a:pPr eaLnBrk="1" hangingPunct="1">
              <a:defRPr/>
            </a:pPr>
            <a:r>
              <a:rPr lang="en-US" dirty="0"/>
              <a:t>Used Antifreeze Container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7"/>
          <p:cNvSpPr>
            <a:spLocks noGrp="1" noChangeArrowheads="1"/>
          </p:cNvSpPr>
          <p:nvPr>
            <p:ph idx="1"/>
          </p:nvPr>
        </p:nvSpPr>
        <p:spPr>
          <a:xfrm>
            <a:off x="-20782" y="2117231"/>
            <a:ext cx="7886700" cy="4351338"/>
          </a:xfrm>
        </p:spPr>
        <p:txBody>
          <a:bodyPr>
            <a:normAutofit/>
          </a:bodyPr>
          <a:lstStyle/>
          <a:p>
            <a:pPr lvl="1" eaLnBrk="1" hangingPunct="1"/>
            <a:r>
              <a:rPr lang="en-US" sz="2150" dirty="0">
                <a:latin typeface="Arial" charset="0"/>
              </a:rPr>
              <a:t>Stop leak</a:t>
            </a:r>
          </a:p>
          <a:p>
            <a:pPr lvl="1" eaLnBrk="1" hangingPunct="1"/>
            <a:r>
              <a:rPr lang="en-US" sz="2150" dirty="0">
                <a:latin typeface="Arial" charset="0"/>
              </a:rPr>
              <a:t>Clean up affected area</a:t>
            </a:r>
          </a:p>
          <a:p>
            <a:pPr lvl="1" eaLnBrk="1" hangingPunct="1"/>
            <a:r>
              <a:rPr lang="en-US" sz="2150" dirty="0">
                <a:latin typeface="Arial" charset="0"/>
              </a:rPr>
              <a:t>Properly manage </a:t>
            </a:r>
            <a:br>
              <a:rPr lang="en-US" sz="2150" dirty="0">
                <a:latin typeface="Arial" charset="0"/>
              </a:rPr>
            </a:br>
            <a:r>
              <a:rPr lang="en-US" sz="2150" dirty="0">
                <a:latin typeface="Arial" charset="0"/>
              </a:rPr>
              <a:t>impacted material </a:t>
            </a:r>
            <a:br>
              <a:rPr lang="en-US" sz="2150" dirty="0">
                <a:latin typeface="Arial" charset="0"/>
              </a:rPr>
            </a:br>
            <a:r>
              <a:rPr lang="en-US" sz="2150" dirty="0">
                <a:latin typeface="Arial" charset="0"/>
              </a:rPr>
              <a:t>or soil</a:t>
            </a:r>
          </a:p>
          <a:p>
            <a:pPr lvl="1" eaLnBrk="1" hangingPunct="1"/>
            <a:r>
              <a:rPr lang="en-US" sz="2150" dirty="0">
                <a:latin typeface="Arial" charset="0"/>
              </a:rPr>
              <a:t>Repair tank or </a:t>
            </a:r>
            <a:br>
              <a:rPr lang="en-US" sz="2150" dirty="0">
                <a:latin typeface="Arial" charset="0"/>
              </a:rPr>
            </a:br>
            <a:r>
              <a:rPr lang="en-US" sz="2150" dirty="0">
                <a:latin typeface="Arial" charset="0"/>
              </a:rPr>
              <a:t>container or remove </a:t>
            </a:r>
            <a:br>
              <a:rPr lang="en-US" sz="2150" dirty="0">
                <a:latin typeface="Arial" charset="0"/>
              </a:rPr>
            </a:br>
            <a:r>
              <a:rPr lang="en-US" sz="2150" dirty="0">
                <a:latin typeface="Arial" charset="0"/>
              </a:rPr>
              <a:t>from service</a:t>
            </a:r>
          </a:p>
        </p:txBody>
      </p:sp>
      <p:pic>
        <p:nvPicPr>
          <p:cNvPr id="4" name="Picture 3" descr="leaking contai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895600"/>
            <a:ext cx="5591705" cy="3602534"/>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762000" y="1176517"/>
            <a:ext cx="7162800" cy="830997"/>
          </a:xfrm>
          <a:prstGeom prst="rect">
            <a:avLst/>
          </a:prstGeom>
          <a:noFill/>
        </p:spPr>
        <p:txBody>
          <a:bodyPr wrap="square" rtlCol="0">
            <a:spAutoFit/>
          </a:bodyPr>
          <a:lstStyle/>
          <a:p>
            <a:pPr algn="ctr"/>
            <a:r>
              <a:rPr lang="en-US" sz="2400" dirty="0">
                <a:latin typeface="Arial" charset="0"/>
              </a:rPr>
              <a:t>Spills or leaks of spent antifreeze must be addressed immediately:</a:t>
            </a:r>
          </a:p>
        </p:txBody>
      </p:sp>
      <p:sp>
        <p:nvSpPr>
          <p:cNvPr id="147458" name="Rectangle 1026"/>
          <p:cNvSpPr>
            <a:spLocks noGrp="1" noChangeArrowheads="1"/>
          </p:cNvSpPr>
          <p:nvPr>
            <p:ph type="title"/>
          </p:nvPr>
        </p:nvSpPr>
        <p:spPr>
          <a:xfrm>
            <a:off x="1143000" y="0"/>
            <a:ext cx="7609114" cy="1066800"/>
          </a:xfrm>
        </p:spPr>
        <p:txBody>
          <a:bodyPr>
            <a:normAutofit fontScale="90000"/>
          </a:bodyPr>
          <a:lstStyle/>
          <a:p>
            <a:pPr eaLnBrk="1" hangingPunct="1">
              <a:defRPr/>
            </a:pPr>
            <a:r>
              <a:rPr lang="en-US" sz="4000" dirty="0"/>
              <a:t>Antifreeze Spill/Leak Response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362200"/>
            <a:ext cx="8534400" cy="3662541"/>
          </a:xfrm>
          <a:prstGeom prst="rect">
            <a:avLst/>
          </a:prstGeom>
          <a:noFill/>
        </p:spPr>
        <p:txBody>
          <a:bodyPr wrap="square" rtlCol="0">
            <a:spAutoFit/>
          </a:bodyPr>
          <a:lstStyle/>
          <a:p>
            <a:pPr algn="ctr"/>
            <a:r>
              <a:rPr lang="en-US" sz="4800" b="1" dirty="0">
                <a:solidFill>
                  <a:prstClr val="black"/>
                </a:solidFill>
                <a:latin typeface="Arial" pitchFamily="34" charset="0"/>
                <a:cs typeface="Arial" pitchFamily="34" charset="0"/>
              </a:rPr>
              <a:t>Universal Waste –</a:t>
            </a:r>
          </a:p>
          <a:p>
            <a:pPr algn="ctr"/>
            <a:r>
              <a:rPr lang="en-US" sz="4800" b="1" dirty="0">
                <a:solidFill>
                  <a:prstClr val="black"/>
                </a:solidFill>
                <a:latin typeface="Arial" pitchFamily="34" charset="0"/>
                <a:cs typeface="Arial" pitchFamily="34" charset="0"/>
              </a:rPr>
              <a:t>SQH Requirements </a:t>
            </a:r>
          </a:p>
          <a:p>
            <a:pPr algn="ctr"/>
            <a:r>
              <a:rPr lang="en-US" sz="3600" b="1" dirty="0">
                <a:solidFill>
                  <a:prstClr val="black"/>
                </a:solidFill>
                <a:latin typeface="Arial" pitchFamily="34" charset="0"/>
                <a:cs typeface="Arial" pitchFamily="34" charset="0"/>
              </a:rPr>
              <a:t>(Batteries, bulbs and devices only)</a:t>
            </a:r>
          </a:p>
          <a:p>
            <a:pPr algn="ctr"/>
            <a:r>
              <a:rPr lang="en-US" sz="3200" b="1" dirty="0">
                <a:solidFill>
                  <a:prstClr val="black"/>
                </a:solidFill>
                <a:latin typeface="Arial" pitchFamily="34" charset="0"/>
                <a:cs typeface="Arial" pitchFamily="34" charset="0"/>
              </a:rPr>
              <a:t>(Pesticides and pharmaceuticals not covered in these slides.)  </a:t>
            </a:r>
          </a:p>
          <a:p>
            <a:pPr algn="ctr"/>
            <a:endParaRPr lang="en-US" sz="2800" b="1" dirty="0">
              <a:solidFill>
                <a:prstClr val="black"/>
              </a:solidFill>
              <a:latin typeface="Arial" pitchFamily="34" charset="0"/>
              <a:cs typeface="Arial" pitchFamily="34" charset="0"/>
            </a:endParaRPr>
          </a:p>
        </p:txBody>
      </p:sp>
      <p:sp>
        <p:nvSpPr>
          <p:cNvPr id="2" name="Title 1">
            <a:extLst>
              <a:ext uri="{FF2B5EF4-FFF2-40B4-BE49-F238E27FC236}">
                <a16:creationId xmlns:a16="http://schemas.microsoft.com/office/drawing/2014/main" id="{97F3D76E-49CE-45F2-9DF0-D966BC0BB6E6}"/>
              </a:ext>
            </a:extLst>
          </p:cNvPr>
          <p:cNvSpPr>
            <a:spLocks noGrp="1"/>
          </p:cNvSpPr>
          <p:nvPr>
            <p:ph type="ctrTitle"/>
          </p:nvPr>
        </p:nvSpPr>
        <p:spPr/>
        <p:txBody>
          <a:bodyPr/>
          <a:lstStyle/>
          <a:p>
            <a:r>
              <a:rPr lang="en-US" dirty="0"/>
              <a:t> </a:t>
            </a:r>
          </a:p>
        </p:txBody>
      </p:sp>
    </p:spTree>
    <p:extLst>
      <p:ext uri="{BB962C8B-B14F-4D97-AF65-F5344CB8AC3E}">
        <p14:creationId xmlns:p14="http://schemas.microsoft.com/office/powerpoint/2010/main" val="3232186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a:t>
            </a:r>
          </a:p>
        </p:txBody>
      </p:sp>
      <p:sp>
        <p:nvSpPr>
          <p:cNvPr id="5" name="Content Placeholder 2"/>
          <p:cNvSpPr>
            <a:spLocks noGrp="1"/>
          </p:cNvSpPr>
          <p:nvPr>
            <p:ph idx="1"/>
          </p:nvPr>
        </p:nvSpPr>
        <p:spPr>
          <a:xfrm>
            <a:off x="0" y="1143000"/>
            <a:ext cx="9144000" cy="5334000"/>
          </a:xfrm>
        </p:spPr>
        <p:txBody>
          <a:bodyPr>
            <a:normAutofit/>
          </a:bodyPr>
          <a:lstStyle/>
          <a:p>
            <a:r>
              <a:rPr lang="en-US" dirty="0">
                <a:latin typeface="Arial" panose="020B0604020202020204" pitchFamily="34" charset="0"/>
                <a:cs typeface="Arial" panose="020B0604020202020204" pitchFamily="34" charset="0"/>
              </a:rPr>
              <a:t>40 CFR  Part 273 </a:t>
            </a:r>
          </a:p>
          <a:p>
            <a:pPr lvl="1"/>
            <a:r>
              <a:rPr lang="en-US" dirty="0">
                <a:latin typeface="Arial" panose="020B0604020202020204" pitchFamily="34" charset="0"/>
                <a:cs typeface="Arial" panose="020B0604020202020204" pitchFamily="34" charset="0"/>
              </a:rPr>
              <a:t>Waste Batteries (40 CFR 273.2)</a:t>
            </a:r>
          </a:p>
          <a:p>
            <a:pPr lvl="1"/>
            <a:r>
              <a:rPr lang="en-US" dirty="0">
                <a:latin typeface="Arial" panose="020B0604020202020204" pitchFamily="34" charset="0"/>
                <a:cs typeface="Arial" panose="020B0604020202020204" pitchFamily="34" charset="0"/>
              </a:rPr>
              <a:t>Waste Pesticides  - “Suspended and Recalled Pesticides” (40 CFR 273.3)</a:t>
            </a:r>
          </a:p>
          <a:p>
            <a:pPr lvl="1"/>
            <a:r>
              <a:rPr lang="en-US" dirty="0">
                <a:latin typeface="Arial" panose="020B0604020202020204" pitchFamily="34" charset="0"/>
                <a:cs typeface="Arial" panose="020B0604020202020204" pitchFamily="34" charset="0"/>
              </a:rPr>
              <a:t>Waste Mercury-Containing Devices (40 CFR 273.4)</a:t>
            </a:r>
          </a:p>
          <a:p>
            <a:pPr lvl="1"/>
            <a:r>
              <a:rPr lang="en-US" dirty="0">
                <a:latin typeface="Arial" panose="020B0604020202020204" pitchFamily="34" charset="0"/>
                <a:cs typeface="Arial" panose="020B0604020202020204" pitchFamily="34" charset="0"/>
              </a:rPr>
              <a:t>Waste Mercury-Containing Lamps (40 CFR 273.5)</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 62-730.186, F.A.C.</a:t>
            </a:r>
          </a:p>
          <a:p>
            <a:pPr lvl="1"/>
            <a:r>
              <a:rPr lang="en-US" dirty="0">
                <a:latin typeface="Arial" panose="020B0604020202020204" pitchFamily="34" charset="0"/>
                <a:cs typeface="Arial" panose="020B0604020202020204" pitchFamily="34" charset="0"/>
              </a:rPr>
              <a:t>Waste Pharmaceuticals (Universal Pharmaceutical Waste rule)</a:t>
            </a:r>
          </a:p>
          <a:p>
            <a:r>
              <a:rPr lang="en-US" dirty="0">
                <a:latin typeface="Arial" panose="020B0604020202020204" pitchFamily="34" charset="0"/>
                <a:cs typeface="Arial" panose="020B0604020202020204" pitchFamily="34" charset="0"/>
              </a:rPr>
              <a:t>Rule 62-737, F.A.C. </a:t>
            </a:r>
          </a:p>
          <a:p>
            <a:pPr lvl="1"/>
            <a:r>
              <a:rPr lang="en-US" dirty="0">
                <a:latin typeface="Arial" panose="020B0604020202020204" pitchFamily="34" charset="0"/>
                <a:cs typeface="Arial" panose="020B0604020202020204" pitchFamily="34" charset="0"/>
              </a:rPr>
              <a:t>Spent mercury-containing lamps and devices </a:t>
            </a:r>
          </a:p>
          <a:p>
            <a:pPr lvl="1"/>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358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batte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0396" y="3163948"/>
            <a:ext cx="4341203" cy="3255903"/>
          </a:xfrm>
          <a:prstGeom prst="rect">
            <a:avLst/>
          </a:prstGeom>
        </p:spPr>
        <p:style>
          <a:lnRef idx="2">
            <a:schemeClr val="dk1"/>
          </a:lnRef>
          <a:fillRef idx="1">
            <a:schemeClr val="lt1"/>
          </a:fillRef>
          <a:effectRef idx="0">
            <a:schemeClr val="dk1"/>
          </a:effectRef>
          <a:fontRef idx="minor">
            <a:schemeClr val="dk1"/>
          </a:fontRef>
        </p:style>
      </p:pic>
      <p:pic>
        <p:nvPicPr>
          <p:cNvPr id="7" name="Picture 1" descr="battery 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55" y="1123720"/>
            <a:ext cx="4366394" cy="3276600"/>
          </a:xfrm>
          <a:prstGeom prst="rect">
            <a:avLst/>
          </a:prstGeom>
        </p:spPr>
        <p:style>
          <a:lnRef idx="2">
            <a:schemeClr val="dk1"/>
          </a:lnRef>
          <a:fillRef idx="1">
            <a:schemeClr val="lt1"/>
          </a:fillRef>
          <a:effectRef idx="0">
            <a:schemeClr val="dk1"/>
          </a:effectRef>
          <a:fontRef idx="minor">
            <a:schemeClr val="dk1"/>
          </a:fontRef>
        </p:style>
      </p:pic>
      <p:sp>
        <p:nvSpPr>
          <p:cNvPr id="3" name="TextBox 2">
            <a:extLst>
              <a:ext uri="{FF2B5EF4-FFF2-40B4-BE49-F238E27FC236}">
                <a16:creationId xmlns:a16="http://schemas.microsoft.com/office/drawing/2014/main" id="{258D5D97-3F65-4640-BCB2-EE122536956E}"/>
              </a:ext>
            </a:extLst>
          </p:cNvPr>
          <p:cNvSpPr txBox="1"/>
          <p:nvPr/>
        </p:nvSpPr>
        <p:spPr>
          <a:xfrm>
            <a:off x="838200" y="4876800"/>
            <a:ext cx="1828800" cy="646331"/>
          </a:xfrm>
          <a:prstGeom prst="rect">
            <a:avLst/>
          </a:prstGeom>
          <a:noFill/>
        </p:spPr>
        <p:txBody>
          <a:bodyPr wrap="square" rtlCol="0">
            <a:spAutoFit/>
          </a:bodyPr>
          <a:lstStyle/>
          <a:p>
            <a:r>
              <a:rPr lang="en-US" dirty="0"/>
              <a:t>Batteries should be HW first</a:t>
            </a:r>
          </a:p>
        </p:txBody>
      </p:sp>
      <p:sp>
        <p:nvSpPr>
          <p:cNvPr id="2" name="Title 1"/>
          <p:cNvSpPr>
            <a:spLocks noGrp="1"/>
          </p:cNvSpPr>
          <p:nvPr>
            <p:ph type="title"/>
          </p:nvPr>
        </p:nvSpPr>
        <p:spPr>
          <a:xfrm>
            <a:off x="1219200" y="0"/>
            <a:ext cx="7609114" cy="1066800"/>
          </a:xfrm>
        </p:spPr>
        <p:txBody>
          <a:bodyPr>
            <a:normAutofit fontScale="90000"/>
          </a:bodyPr>
          <a:lstStyle/>
          <a:p>
            <a:r>
              <a:rPr lang="en-US" dirty="0"/>
              <a:t>Examples of Universal Waste -Batteries</a:t>
            </a:r>
          </a:p>
        </p:txBody>
      </p:sp>
    </p:spTree>
    <p:extLst>
      <p:ext uri="{BB962C8B-B14F-4D97-AF65-F5344CB8AC3E}">
        <p14:creationId xmlns:p14="http://schemas.microsoft.com/office/powerpoint/2010/main" val="4137050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thermosta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4343400" cy="3257551"/>
          </a:xfrm>
          <a:prstGeom prst="rect">
            <a:avLst/>
          </a:prstGeom>
        </p:spPr>
        <p:style>
          <a:lnRef idx="2">
            <a:schemeClr val="dk1"/>
          </a:lnRef>
          <a:fillRef idx="1">
            <a:schemeClr val="lt1"/>
          </a:fillRef>
          <a:effectRef idx="0">
            <a:schemeClr val="dk1"/>
          </a:effectRef>
          <a:fontRef idx="minor">
            <a:schemeClr val="dk1"/>
          </a:fontRef>
        </p:style>
      </p:pic>
      <p:pic>
        <p:nvPicPr>
          <p:cNvPr id="7" name="Picture 2" descr="mercury amp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143250"/>
            <a:ext cx="4343399" cy="3257550"/>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1143000" y="0"/>
            <a:ext cx="7609114" cy="990600"/>
          </a:xfrm>
        </p:spPr>
        <p:txBody>
          <a:bodyPr>
            <a:normAutofit fontScale="90000"/>
          </a:bodyPr>
          <a:lstStyle/>
          <a:p>
            <a:r>
              <a:rPr lang="en-US" dirty="0"/>
              <a:t>Examples of Universal Waste –</a:t>
            </a:r>
            <a:br>
              <a:rPr lang="en-US" dirty="0"/>
            </a:br>
            <a:r>
              <a:rPr lang="en-US" dirty="0"/>
              <a:t>Mercury-Containing Equipment</a:t>
            </a:r>
          </a:p>
        </p:txBody>
      </p:sp>
    </p:spTree>
    <p:extLst>
      <p:ext uri="{BB962C8B-B14F-4D97-AF65-F5344CB8AC3E}">
        <p14:creationId xmlns:p14="http://schemas.microsoft.com/office/powerpoint/2010/main" val="3293077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rcury lam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8529"/>
            <a:ext cx="3689555" cy="2767166"/>
          </a:xfrm>
          <a:prstGeom prst="rect">
            <a:avLst/>
          </a:prstGeom>
          <a:ln w="12700">
            <a:solidFill>
              <a:schemeClr val="tx1"/>
            </a:solidFill>
          </a:ln>
        </p:spPr>
      </p:pic>
      <p:pic>
        <p:nvPicPr>
          <p:cNvPr id="7" name="Content Placeholder 7" descr="spent mercury lamps"/>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5336915" y="1125904"/>
            <a:ext cx="3650226" cy="2737670"/>
          </a:xfrm>
          <a:prstGeom prst="rect">
            <a:avLst/>
          </a:prstGeom>
          <a:ln w="12700">
            <a:solidFill>
              <a:schemeClr val="tx1"/>
            </a:solidFill>
          </a:ln>
        </p:spPr>
      </p:pic>
      <p:pic>
        <p:nvPicPr>
          <p:cNvPr id="8" name="Content Placeholder 4" descr="mercury containing bulb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138585" y="4021503"/>
            <a:ext cx="3265130" cy="2448847"/>
          </a:xfrm>
          <a:prstGeom prst="rect">
            <a:avLst/>
          </a:prstGeom>
          <a:ln w="127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371600" y="0"/>
            <a:ext cx="7609114" cy="990600"/>
          </a:xfrm>
        </p:spPr>
        <p:txBody>
          <a:bodyPr>
            <a:normAutofit fontScale="90000"/>
          </a:bodyPr>
          <a:lstStyle/>
          <a:p>
            <a:r>
              <a:rPr lang="en-US" dirty="0"/>
              <a:t>Examples of Universal Waste –</a:t>
            </a:r>
            <a:br>
              <a:rPr lang="en-US" dirty="0"/>
            </a:br>
            <a:r>
              <a:rPr lang="en-US" dirty="0"/>
              <a:t>Mercury-Containing Lamps</a:t>
            </a:r>
          </a:p>
        </p:txBody>
      </p:sp>
    </p:spTree>
    <p:extLst>
      <p:ext uri="{BB962C8B-B14F-4D97-AF65-F5344CB8AC3E}">
        <p14:creationId xmlns:p14="http://schemas.microsoft.com/office/powerpoint/2010/main" val="37171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636" y="0"/>
            <a:ext cx="8085364" cy="1066800"/>
          </a:xfrm>
        </p:spPr>
        <p:txBody>
          <a:bodyPr/>
          <a:lstStyle/>
          <a:p>
            <a:r>
              <a:rPr lang="en-US" dirty="0"/>
              <a:t>Universal Waste (UW) Handlers</a:t>
            </a:r>
          </a:p>
        </p:txBody>
      </p:sp>
      <p:sp>
        <p:nvSpPr>
          <p:cNvPr id="5" name="Content Placeholder 2"/>
          <p:cNvSpPr>
            <a:spLocks noGrp="1"/>
          </p:cNvSpPr>
          <p:nvPr>
            <p:ph idx="1"/>
          </p:nvPr>
        </p:nvSpPr>
        <p:spPr>
          <a:xfrm>
            <a:off x="152400" y="1143000"/>
            <a:ext cx="8915400" cy="5410200"/>
          </a:xfrm>
        </p:spPr>
        <p:txBody>
          <a:bodyPr>
            <a:normAutofit fontScale="92500"/>
          </a:bodyPr>
          <a:lstStyle/>
          <a:p>
            <a:r>
              <a:rPr lang="en-US" dirty="0">
                <a:latin typeface="Arial" panose="020B0604020202020204" pitchFamily="34" charset="0"/>
                <a:cs typeface="Arial" panose="020B0604020202020204" pitchFamily="34" charset="0"/>
              </a:rPr>
              <a:t>Small Quantity Handler (SQHs) [40 CFR 273 Subpart B]</a:t>
            </a:r>
          </a:p>
          <a:p>
            <a:pPr lvl="1"/>
            <a:r>
              <a:rPr lang="en-US" sz="2400" dirty="0">
                <a:latin typeface="Arial" panose="020B0604020202020204" pitchFamily="34" charset="0"/>
                <a:cs typeface="Arial" panose="020B0604020202020204" pitchFamily="34" charset="0"/>
              </a:rPr>
              <a:t>Does not accumulate 5,000 kilograms or more of universal waste (batteries, pesticides, mercury-containing equipment, or lamps) at any time</a:t>
            </a:r>
          </a:p>
          <a:p>
            <a:pPr lvl="1"/>
            <a:r>
              <a:rPr lang="en-US" dirty="0">
                <a:latin typeface="Arial" panose="020B0604020202020204" pitchFamily="34" charset="0"/>
                <a:cs typeface="Arial" panose="020B0604020202020204" pitchFamily="34" charset="0"/>
              </a:rPr>
              <a:t>Not required to notify DEP or obtain an EPA ID number</a:t>
            </a:r>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Large Quantity Handlers (LQHs) [40 CFR 273 Subpart C]</a:t>
            </a:r>
          </a:p>
          <a:p>
            <a:pPr lvl="1"/>
            <a:r>
              <a:rPr lang="en-US" sz="2400" dirty="0">
                <a:latin typeface="Arial" panose="020B0604020202020204" pitchFamily="34" charset="0"/>
                <a:cs typeface="Arial" panose="020B0604020202020204" pitchFamily="34" charset="0"/>
              </a:rPr>
              <a:t>Accumulates 5,000 kilograms or more of total universal waste (batteries, pesticides, mercury-containing equipment, or lamps) at any time </a:t>
            </a:r>
          </a:p>
          <a:p>
            <a:pPr lvl="1"/>
            <a:r>
              <a:rPr lang="en-US"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esignation is retained through the end of the calendar year</a:t>
            </a:r>
          </a:p>
          <a:p>
            <a:pPr lvl="1"/>
            <a:r>
              <a:rPr lang="en-US" dirty="0">
                <a:latin typeface="Arial" panose="020B0604020202020204" pitchFamily="34" charset="0"/>
                <a:cs typeface="Arial" panose="020B0604020202020204" pitchFamily="34" charset="0"/>
              </a:rPr>
              <a:t>Required to notify DEP and obtain an EPA ID number</a:t>
            </a:r>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Note: If managed as UW, waste does not count towards HW generator status</a:t>
            </a:r>
          </a:p>
          <a:p>
            <a:pPr lvl="1">
              <a:buNone/>
            </a:pPr>
            <a:endParaRPr lang="en-US" dirty="0"/>
          </a:p>
        </p:txBody>
      </p:sp>
    </p:spTree>
    <p:extLst>
      <p:ext uri="{BB962C8B-B14F-4D97-AF65-F5344CB8AC3E}">
        <p14:creationId xmlns:p14="http://schemas.microsoft.com/office/powerpoint/2010/main" val="2090885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Prohibitions</a:t>
            </a:r>
          </a:p>
        </p:txBody>
      </p:sp>
      <p:sp>
        <p:nvSpPr>
          <p:cNvPr id="5" name="Content Placeholder 2"/>
          <p:cNvSpPr>
            <a:spLocks noGrp="1"/>
          </p:cNvSpPr>
          <p:nvPr>
            <p:ph idx="1"/>
          </p:nvPr>
        </p:nvSpPr>
        <p:spPr>
          <a:xfrm>
            <a:off x="76200" y="1143000"/>
            <a:ext cx="8991600" cy="541020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40 CFR 273.11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SQHs of universal waste may not</a:t>
            </a:r>
          </a:p>
          <a:p>
            <a:pPr lvl="1"/>
            <a:r>
              <a:rPr lang="en-US" dirty="0">
                <a:latin typeface="Arial" panose="020B0604020202020204" pitchFamily="34" charset="0"/>
                <a:cs typeface="Arial" panose="020B0604020202020204" pitchFamily="34" charset="0"/>
              </a:rPr>
              <a:t>Dispose of the universal waste (cannot throw in solid waste trash or other means of disposal)</a:t>
            </a:r>
          </a:p>
          <a:p>
            <a:pPr lvl="1"/>
            <a:r>
              <a:rPr lang="en-US" dirty="0">
                <a:latin typeface="Arial" panose="020B0604020202020204" pitchFamily="34" charset="0"/>
                <a:cs typeface="Arial" panose="020B0604020202020204" pitchFamily="34" charset="0"/>
              </a:rPr>
              <a:t>Treat or dilute universal waste, except by responding to a release</a:t>
            </a:r>
          </a:p>
        </p:txBody>
      </p:sp>
    </p:spTree>
    <p:extLst>
      <p:ext uri="{BB962C8B-B14F-4D97-AF65-F5344CB8AC3E}">
        <p14:creationId xmlns:p14="http://schemas.microsoft.com/office/powerpoint/2010/main" val="45196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1104900"/>
            <a:ext cx="8839200" cy="4351338"/>
          </a:xfrm>
          <a:noFill/>
        </p:spPr>
        <p:txBody>
          <a:bodyPr lIns="90488" tIns="44450" rIns="90488" bIns="44450"/>
          <a:lstStyle/>
          <a:p>
            <a:pPr lvl="1">
              <a:buNone/>
            </a:pPr>
            <a:r>
              <a:rPr lang="en-US" sz="2800" dirty="0">
                <a:latin typeface="Arial" panose="020B0604020202020204" pitchFamily="34" charset="0"/>
                <a:cs typeface="Arial" panose="020B0604020202020204" pitchFamily="34" charset="0"/>
              </a:rPr>
              <a:t>Used oil should be managed in tanks or containers</a:t>
            </a:r>
          </a:p>
          <a:p>
            <a:pPr lvl="1">
              <a:buNone/>
            </a:pPr>
            <a:endParaRPr lang="en-US" sz="1200" dirty="0">
              <a:latin typeface="Arial" panose="020B0604020202020204" pitchFamily="34" charset="0"/>
              <a:cs typeface="Arial" panose="020B0604020202020204" pitchFamily="34" charset="0"/>
            </a:endParaRPr>
          </a:p>
          <a:p>
            <a:pPr lvl="1" algn="ctr">
              <a:buNone/>
            </a:pPr>
            <a:r>
              <a:rPr lang="en-US" dirty="0">
                <a:latin typeface="Arial" panose="020B0604020202020204" pitchFamily="34" charset="0"/>
                <a:cs typeface="Arial" panose="020B0604020202020204" pitchFamily="34" charset="0"/>
              </a:rPr>
              <a:t>40 CFR 279.22(a)</a:t>
            </a:r>
          </a:p>
        </p:txBody>
      </p:sp>
      <p:pic>
        <p:nvPicPr>
          <p:cNvPr id="3" name="Picture 2" descr="used oil container">
            <a:extLst>
              <a:ext uri="{FF2B5EF4-FFF2-40B4-BE49-F238E27FC236}">
                <a16:creationId xmlns:a16="http://schemas.microsoft.com/office/drawing/2014/main" id="{DEFA8F36-E777-43CB-AC9C-4BD156269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362200"/>
            <a:ext cx="2914650" cy="3886200"/>
          </a:xfrm>
          <a:prstGeom prst="rect">
            <a:avLst/>
          </a:prstGeom>
        </p:spPr>
      </p:pic>
      <p:pic>
        <p:nvPicPr>
          <p:cNvPr id="5" name="Picture 4" descr="used oil tank">
            <a:extLst>
              <a:ext uri="{FF2B5EF4-FFF2-40B4-BE49-F238E27FC236}">
                <a16:creationId xmlns:a16="http://schemas.microsoft.com/office/drawing/2014/main" id="{2A10643B-B4C7-4B76-B120-1D045FB3F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545" y="2362200"/>
            <a:ext cx="5181600" cy="3886200"/>
          </a:xfrm>
          <a:prstGeom prst="rect">
            <a:avLst/>
          </a:prstGeom>
        </p:spPr>
      </p:pic>
      <p:sp>
        <p:nvSpPr>
          <p:cNvPr id="231426" name="Rectangle 2"/>
          <p:cNvSpPr>
            <a:spLocks noGrp="1" noChangeArrowheads="1"/>
          </p:cNvSpPr>
          <p:nvPr>
            <p:ph type="title"/>
          </p:nvPr>
        </p:nvSpPr>
        <p:spPr>
          <a:xfrm>
            <a:off x="1039586" y="38100"/>
            <a:ext cx="7609114" cy="1066800"/>
          </a:xfrm>
        </p:spPr>
        <p:txBody>
          <a:bodyPr lIns="90488" tIns="44450" rIns="90488" bIns="44450">
            <a:normAutofit/>
          </a:bodyPr>
          <a:lstStyle/>
          <a:p>
            <a:pPr eaLnBrk="1" hangingPunct="1">
              <a:defRPr/>
            </a:pPr>
            <a:r>
              <a:rPr lang="en-US" dirty="0"/>
              <a:t> </a:t>
            </a:r>
            <a:r>
              <a:rPr lang="en-US" sz="3600" dirty="0"/>
              <a:t>Used Oil Tanks and Containers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Management</a:t>
            </a:r>
          </a:p>
        </p:txBody>
      </p:sp>
      <p:sp>
        <p:nvSpPr>
          <p:cNvPr id="5" name="Content Placeholder 2"/>
          <p:cNvSpPr>
            <a:spLocks noGrp="1"/>
          </p:cNvSpPr>
          <p:nvPr>
            <p:ph idx="1"/>
          </p:nvPr>
        </p:nvSpPr>
        <p:spPr>
          <a:xfrm>
            <a:off x="0" y="1143000"/>
            <a:ext cx="9144000" cy="5181600"/>
          </a:xfrm>
        </p:spPr>
        <p:txBody>
          <a:bodyPr>
            <a:normAutofit/>
          </a:bodyPr>
          <a:lstStyle/>
          <a:p>
            <a:r>
              <a:rPr lang="en-US" dirty="0">
                <a:latin typeface="Arial" panose="020B0604020202020204" pitchFamily="34" charset="0"/>
                <a:cs typeface="Arial" panose="020B0604020202020204" pitchFamily="34" charset="0"/>
              </a:rPr>
              <a:t>Battery Management (SQH)</a:t>
            </a:r>
          </a:p>
          <a:p>
            <a:pPr lvl="1"/>
            <a:r>
              <a:rPr lang="en-US" dirty="0">
                <a:latin typeface="Arial" panose="020B0604020202020204" pitchFamily="34" charset="0"/>
                <a:cs typeface="Arial" panose="020B0604020202020204" pitchFamily="34" charset="0"/>
              </a:rPr>
              <a:t>40 CFR 273.13 (a) – Must be managed in a way to prevent release</a:t>
            </a:r>
          </a:p>
          <a:p>
            <a:pPr lvl="2"/>
            <a:r>
              <a:rPr lang="en-US" dirty="0">
                <a:latin typeface="Arial" panose="020B0604020202020204" pitchFamily="34" charset="0"/>
                <a:cs typeface="Arial" panose="020B0604020202020204" pitchFamily="34" charset="0"/>
              </a:rPr>
              <a:t>Contain batteries that show signs of leakage</a:t>
            </a:r>
          </a:p>
          <a:p>
            <a:pPr lvl="3"/>
            <a:r>
              <a:rPr lang="en-US" dirty="0">
                <a:latin typeface="Arial" panose="020B0604020202020204" pitchFamily="34" charset="0"/>
                <a:cs typeface="Arial" panose="020B0604020202020204" pitchFamily="34" charset="0"/>
              </a:rPr>
              <a:t>Container must be closed, sealed, and structurally sound </a:t>
            </a:r>
          </a:p>
          <a:p>
            <a:pPr lvl="3"/>
            <a:r>
              <a:rPr lang="en-US" dirty="0">
                <a:latin typeface="Arial" panose="020B0604020202020204" pitchFamily="34" charset="0"/>
                <a:cs typeface="Arial" panose="020B0604020202020204" pitchFamily="34" charset="0"/>
              </a:rPr>
              <a:t>Compatible with the battery type and lack evidence of spillage or leakage</a:t>
            </a:r>
          </a:p>
          <a:p>
            <a:pPr lvl="2"/>
            <a:r>
              <a:rPr lang="en-US" dirty="0">
                <a:latin typeface="Arial" panose="020B0604020202020204" pitchFamily="34" charset="0"/>
                <a:cs typeface="Arial" panose="020B0604020202020204" pitchFamily="34" charset="0"/>
              </a:rPr>
              <a:t>May conduct the following activities as long as each individual battery cell remains intact and closed:</a:t>
            </a:r>
          </a:p>
          <a:p>
            <a:pPr lvl="3"/>
            <a:r>
              <a:rPr lang="en-US" dirty="0">
                <a:latin typeface="Arial" panose="020B0604020202020204" pitchFamily="34" charset="0"/>
                <a:cs typeface="Arial" panose="020B0604020202020204" pitchFamily="34" charset="0"/>
              </a:rPr>
              <a:t>Sort batteries by type</a:t>
            </a:r>
          </a:p>
          <a:p>
            <a:pPr lvl="3"/>
            <a:r>
              <a:rPr lang="en-US" dirty="0">
                <a:latin typeface="Arial" panose="020B0604020202020204" pitchFamily="34" charset="0"/>
                <a:cs typeface="Arial" panose="020B0604020202020204" pitchFamily="34" charset="0"/>
              </a:rPr>
              <a:t>Properly discharge batteries</a:t>
            </a:r>
          </a:p>
          <a:p>
            <a:pPr lvl="3"/>
            <a:r>
              <a:rPr lang="en-US" dirty="0">
                <a:latin typeface="Arial" panose="020B0604020202020204" pitchFamily="34" charset="0"/>
                <a:cs typeface="Arial" panose="020B0604020202020204" pitchFamily="34" charset="0"/>
              </a:rPr>
              <a:t>Regenerate used batteries</a:t>
            </a:r>
          </a:p>
          <a:p>
            <a:pPr lvl="3"/>
            <a:r>
              <a:rPr lang="en-US" dirty="0">
                <a:latin typeface="Arial" panose="020B0604020202020204" pitchFamily="34" charset="0"/>
                <a:cs typeface="Arial" panose="020B0604020202020204" pitchFamily="34" charset="0"/>
              </a:rPr>
              <a:t>Properly remove and manage electrolyte (additional regulations apply)</a:t>
            </a:r>
          </a:p>
        </p:txBody>
      </p:sp>
    </p:spTree>
    <p:extLst>
      <p:ext uri="{BB962C8B-B14F-4D97-AF65-F5344CB8AC3E}">
        <p14:creationId xmlns:p14="http://schemas.microsoft.com/office/powerpoint/2010/main" val="107390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illed container of batte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43000"/>
            <a:ext cx="6990080" cy="5242560"/>
          </a:xfrm>
          <a:prstGeom prst="rect">
            <a:avLst/>
          </a:prstGeom>
        </p:spPr>
      </p:pic>
      <p:sp>
        <p:nvSpPr>
          <p:cNvPr id="2" name="Title 1"/>
          <p:cNvSpPr>
            <a:spLocks noGrp="1"/>
          </p:cNvSpPr>
          <p:nvPr>
            <p:ph type="title"/>
          </p:nvPr>
        </p:nvSpPr>
        <p:spPr>
          <a:xfrm>
            <a:off x="906236" y="1"/>
            <a:ext cx="7609114" cy="1066800"/>
          </a:xfrm>
        </p:spPr>
        <p:txBody>
          <a:bodyPr/>
          <a:lstStyle/>
          <a:p>
            <a:r>
              <a:rPr lang="en-US" dirty="0"/>
              <a:t>Improper Management</a:t>
            </a:r>
          </a:p>
        </p:txBody>
      </p:sp>
    </p:spTree>
    <p:extLst>
      <p:ext uri="{BB962C8B-B14F-4D97-AF65-F5344CB8AC3E}">
        <p14:creationId xmlns:p14="http://schemas.microsoft.com/office/powerpoint/2010/main" val="2329144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Proper Management</a:t>
            </a:r>
          </a:p>
        </p:txBody>
      </p:sp>
      <p:pic>
        <p:nvPicPr>
          <p:cNvPr id="5" name="Content Placeholder 4" descr="boxes of universal wast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44867" y="1181525"/>
            <a:ext cx="6931851" cy="5198888"/>
          </a:xfr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06016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Management </a:t>
            </a:r>
          </a:p>
        </p:txBody>
      </p:sp>
      <p:sp>
        <p:nvSpPr>
          <p:cNvPr id="5" name="Content Placeholder 2"/>
          <p:cNvSpPr>
            <a:spLocks noGrp="1"/>
          </p:cNvSpPr>
          <p:nvPr>
            <p:ph idx="1"/>
          </p:nvPr>
        </p:nvSpPr>
        <p:spPr>
          <a:xfrm>
            <a:off x="76200" y="1143000"/>
            <a:ext cx="9067800" cy="5349875"/>
          </a:xfrm>
        </p:spPr>
        <p:txBody>
          <a:bodyPr>
            <a:normAutofit fontScale="85000" lnSpcReduction="10000"/>
          </a:bodyPr>
          <a:lstStyle/>
          <a:p>
            <a:r>
              <a:rPr lang="en-US" dirty="0">
                <a:latin typeface="Arial" panose="020B0604020202020204" pitchFamily="34" charset="0"/>
                <a:cs typeface="Arial" panose="020B0604020202020204" pitchFamily="34" charset="0"/>
              </a:rPr>
              <a:t>Mercury-Containing Equipment Management</a:t>
            </a:r>
          </a:p>
          <a:p>
            <a:pPr lvl="1"/>
            <a:r>
              <a:rPr lang="en-US" dirty="0">
                <a:latin typeface="Arial" panose="020B0604020202020204" pitchFamily="34" charset="0"/>
                <a:cs typeface="Arial" panose="020B0604020202020204" pitchFamily="34" charset="0"/>
              </a:rPr>
              <a:t>40 CFR 273.13(c) – Must be managed in a way to prevent release</a:t>
            </a:r>
          </a:p>
          <a:p>
            <a:pPr lvl="2"/>
            <a:r>
              <a:rPr lang="en-US" dirty="0">
                <a:latin typeface="Arial" panose="020B0604020202020204" pitchFamily="34" charset="0"/>
                <a:cs typeface="Arial" panose="020B0604020202020204" pitchFamily="34" charset="0"/>
              </a:rPr>
              <a:t>Contain equipment that shows evidence of leakage</a:t>
            </a:r>
          </a:p>
          <a:p>
            <a:pPr lvl="3"/>
            <a:r>
              <a:rPr lang="en-US" dirty="0">
                <a:latin typeface="Arial" panose="020B0604020202020204" pitchFamily="34" charset="0"/>
                <a:cs typeface="Arial" panose="020B0604020202020204" pitchFamily="34" charset="0"/>
              </a:rPr>
              <a:t>Container must be closed, sealed, and structurally sound </a:t>
            </a:r>
          </a:p>
          <a:p>
            <a:pPr lvl="3"/>
            <a:r>
              <a:rPr lang="en-US" dirty="0">
                <a:latin typeface="Arial" panose="020B0604020202020204" pitchFamily="34" charset="0"/>
                <a:cs typeface="Arial" panose="020B0604020202020204" pitchFamily="34" charset="0"/>
              </a:rPr>
              <a:t>Compatible with the equipment type and lack evidence of spillage or leakage</a:t>
            </a:r>
          </a:p>
          <a:p>
            <a:pPr lvl="3"/>
            <a:r>
              <a:rPr lang="en-US" dirty="0">
                <a:latin typeface="Arial" panose="020B0604020202020204" pitchFamily="34" charset="0"/>
                <a:cs typeface="Arial" panose="020B0604020202020204" pitchFamily="34" charset="0"/>
              </a:rPr>
              <a:t>Must be reasonable capable of preventing release of mercury by any means</a:t>
            </a:r>
          </a:p>
          <a:p>
            <a:pPr lvl="2"/>
            <a:r>
              <a:rPr lang="en-US" dirty="0">
                <a:latin typeface="Arial" panose="020B0604020202020204" pitchFamily="34" charset="0"/>
                <a:cs typeface="Arial" panose="020B0604020202020204" pitchFamily="34" charset="0"/>
              </a:rPr>
              <a:t>May conduct the following activities as long as mercury is not allowed to escape: </a:t>
            </a:r>
          </a:p>
          <a:p>
            <a:pPr lvl="3"/>
            <a:r>
              <a:rPr lang="en-US" dirty="0">
                <a:latin typeface="Arial" panose="020B0604020202020204" pitchFamily="34" charset="0"/>
                <a:cs typeface="Arial" panose="020B0604020202020204" pitchFamily="34" charset="0"/>
              </a:rPr>
              <a:t>Remove and manage ampules</a:t>
            </a:r>
          </a:p>
          <a:p>
            <a:pPr lvl="4"/>
            <a:r>
              <a:rPr lang="en-US" dirty="0">
                <a:latin typeface="Arial" panose="020B0604020202020204" pitchFamily="34" charset="0"/>
                <a:cs typeface="Arial" panose="020B0604020202020204" pitchFamily="34" charset="0"/>
              </a:rPr>
              <a:t>They are removed and managed in a proper manner</a:t>
            </a:r>
          </a:p>
          <a:p>
            <a:pPr lvl="4"/>
            <a:r>
              <a:rPr lang="en-US" dirty="0">
                <a:latin typeface="Arial" panose="020B0604020202020204" pitchFamily="34" charset="0"/>
                <a:cs typeface="Arial" panose="020B0604020202020204" pitchFamily="34" charset="0"/>
              </a:rPr>
              <a:t>They are removed over or in a containment device</a:t>
            </a:r>
          </a:p>
          <a:p>
            <a:pPr lvl="4"/>
            <a:r>
              <a:rPr lang="en-US" dirty="0">
                <a:latin typeface="Arial" panose="020B0604020202020204" pitchFamily="34" charset="0"/>
                <a:cs typeface="Arial" panose="020B0604020202020204" pitchFamily="34" charset="0"/>
              </a:rPr>
              <a:t>There is a mercury clean-up system in place</a:t>
            </a:r>
          </a:p>
          <a:p>
            <a:pPr lvl="4"/>
            <a:r>
              <a:rPr lang="en-US" dirty="0">
                <a:latin typeface="Arial" panose="020B0604020202020204" pitchFamily="34" charset="0"/>
                <a:cs typeface="Arial" panose="020B0604020202020204" pitchFamily="34" charset="0"/>
              </a:rPr>
              <a:t>Spills are managed properly</a:t>
            </a:r>
          </a:p>
          <a:p>
            <a:pPr lvl="4"/>
            <a:r>
              <a:rPr lang="en-US" dirty="0">
                <a:latin typeface="Arial" panose="020B0604020202020204" pitchFamily="34" charset="0"/>
                <a:cs typeface="Arial" panose="020B0604020202020204" pitchFamily="34" charset="0"/>
              </a:rPr>
              <a:t>It is ensured the area is well ventilated and monitored</a:t>
            </a:r>
          </a:p>
          <a:p>
            <a:pPr lvl="4"/>
            <a:r>
              <a:rPr lang="en-US" dirty="0">
                <a:latin typeface="Arial" panose="020B0604020202020204" pitchFamily="34" charset="0"/>
                <a:cs typeface="Arial" panose="020B0604020202020204" pitchFamily="34" charset="0"/>
              </a:rPr>
              <a:t>Proper employee training is ensured</a:t>
            </a:r>
          </a:p>
          <a:p>
            <a:pPr lvl="4"/>
            <a:r>
              <a:rPr lang="en-US" dirty="0">
                <a:latin typeface="Arial" panose="020B0604020202020204" pitchFamily="34" charset="0"/>
                <a:cs typeface="Arial" panose="020B0604020202020204" pitchFamily="34" charset="0"/>
              </a:rPr>
              <a:t>Removed ampules are stored in proper containers with adequate packing material</a:t>
            </a:r>
          </a:p>
          <a:p>
            <a:pPr lvl="4"/>
            <a:r>
              <a:rPr lang="en-US" dirty="0">
                <a:latin typeface="Arial" panose="020B0604020202020204" pitchFamily="34" charset="0"/>
                <a:cs typeface="Arial" panose="020B0604020202020204" pitchFamily="34" charset="0"/>
              </a:rPr>
              <a:t>A hazardous waste determination will be performed on clean-up waste or equipment and then properly managed based upon the determination</a:t>
            </a:r>
          </a:p>
          <a:p>
            <a:pPr lvl="3"/>
            <a:r>
              <a:rPr lang="en-US" dirty="0">
                <a:latin typeface="Arial" panose="020B0604020202020204" pitchFamily="34" charset="0"/>
                <a:cs typeface="Arial" panose="020B0604020202020204" pitchFamily="34" charset="0"/>
              </a:rPr>
              <a:t>Remove mercury from original housing (additional regulations apply)</a:t>
            </a:r>
          </a:p>
          <a:p>
            <a:pPr lvl="2"/>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783159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ixed box of thermometers and batterie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 y="1149027"/>
            <a:ext cx="3657600" cy="2743200"/>
          </a:xfrm>
          <a:prstGeom prst="rect">
            <a:avLst/>
          </a:prstGeom>
        </p:spPr>
        <p:style>
          <a:lnRef idx="2">
            <a:schemeClr val="dk1"/>
          </a:lnRef>
          <a:fillRef idx="1">
            <a:schemeClr val="lt1"/>
          </a:fillRef>
          <a:effectRef idx="0">
            <a:schemeClr val="dk1"/>
          </a:effectRef>
          <a:fontRef idx="minor">
            <a:schemeClr val="dk1"/>
          </a:fontRef>
        </p:style>
      </p:pic>
      <p:pic>
        <p:nvPicPr>
          <p:cNvPr id="7" name="Content Placeholder 4" descr="broken thermometer in the tras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3980538"/>
            <a:ext cx="3352800" cy="2514600"/>
          </a:xfrm>
          <a:prstGeom prst="rect">
            <a:avLst/>
          </a:prstGeom>
        </p:spPr>
        <p:style>
          <a:lnRef idx="2">
            <a:schemeClr val="dk1"/>
          </a:lnRef>
          <a:fillRef idx="1">
            <a:schemeClr val="lt1"/>
          </a:fillRef>
          <a:effectRef idx="0">
            <a:schemeClr val="dk1"/>
          </a:effectRef>
          <a:fontRef idx="minor">
            <a:schemeClr val="dk1"/>
          </a:fontRef>
        </p:style>
      </p:pic>
      <p:pic>
        <p:nvPicPr>
          <p:cNvPr id="8" name="Content Placeholder 6" descr="broken thermomet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200" y="1177602"/>
            <a:ext cx="3581400" cy="2686050"/>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906236" y="0"/>
            <a:ext cx="7609114" cy="1149027"/>
          </a:xfrm>
        </p:spPr>
        <p:txBody>
          <a:bodyPr/>
          <a:lstStyle/>
          <a:p>
            <a:r>
              <a:rPr lang="en-US" dirty="0"/>
              <a:t>Improper Management </a:t>
            </a:r>
          </a:p>
        </p:txBody>
      </p:sp>
    </p:spTree>
    <p:extLst>
      <p:ext uri="{BB962C8B-B14F-4D97-AF65-F5344CB8AC3E}">
        <p14:creationId xmlns:p14="http://schemas.microsoft.com/office/powerpoint/2010/main" val="2346260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rge container of universal waste bulb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6999" y="1133475"/>
            <a:ext cx="4019550" cy="5359400"/>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906236" y="1"/>
            <a:ext cx="7609114" cy="1066800"/>
          </a:xfrm>
        </p:spPr>
        <p:txBody>
          <a:bodyPr/>
          <a:lstStyle/>
          <a:p>
            <a:r>
              <a:rPr lang="en-US" dirty="0"/>
              <a:t>Proper Management </a:t>
            </a:r>
          </a:p>
        </p:txBody>
      </p:sp>
    </p:spTree>
    <p:extLst>
      <p:ext uri="{BB962C8B-B14F-4D97-AF65-F5344CB8AC3E}">
        <p14:creationId xmlns:p14="http://schemas.microsoft.com/office/powerpoint/2010/main" val="660720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Management  </a:t>
            </a:r>
          </a:p>
        </p:txBody>
      </p:sp>
      <p:sp>
        <p:nvSpPr>
          <p:cNvPr id="5" name="Content Placeholder 2"/>
          <p:cNvSpPr>
            <a:spLocks noGrp="1"/>
          </p:cNvSpPr>
          <p:nvPr>
            <p:ph idx="1"/>
          </p:nvPr>
        </p:nvSpPr>
        <p:spPr>
          <a:xfrm>
            <a:off x="76200" y="1143000"/>
            <a:ext cx="8991600" cy="5349875"/>
          </a:xfrm>
        </p:spPr>
        <p:txBody>
          <a:bodyPr/>
          <a:lstStyle/>
          <a:p>
            <a:r>
              <a:rPr lang="en-US" dirty="0">
                <a:latin typeface="Arial" panose="020B0604020202020204" pitchFamily="34" charset="0"/>
                <a:cs typeface="Arial" panose="020B0604020202020204" pitchFamily="34" charset="0"/>
              </a:rPr>
              <a:t>Mercury Containing Lamps Management</a:t>
            </a:r>
          </a:p>
          <a:p>
            <a:pPr lvl="1"/>
            <a:r>
              <a:rPr lang="en-US" dirty="0">
                <a:latin typeface="Arial" panose="020B0604020202020204" pitchFamily="34" charset="0"/>
                <a:cs typeface="Arial" panose="020B0604020202020204" pitchFamily="34" charset="0"/>
              </a:rPr>
              <a:t>40 CFR 273.13(d) – Must be managed in a way to prevent release</a:t>
            </a:r>
          </a:p>
          <a:p>
            <a:pPr lvl="2"/>
            <a:r>
              <a:rPr lang="en-US" dirty="0">
                <a:latin typeface="Arial" panose="020B0604020202020204" pitchFamily="34" charset="0"/>
                <a:cs typeface="Arial" panose="020B0604020202020204" pitchFamily="34" charset="0"/>
              </a:rPr>
              <a:t>Contain ANY lamp (leaking or non-leaking)</a:t>
            </a:r>
          </a:p>
          <a:p>
            <a:pPr lvl="3"/>
            <a:r>
              <a:rPr lang="en-US" dirty="0">
                <a:latin typeface="Arial" panose="020B0604020202020204" pitchFamily="34" charset="0"/>
                <a:cs typeface="Arial" panose="020B0604020202020204" pitchFamily="34" charset="0"/>
              </a:rPr>
              <a:t>Container must be closed, sealed, and structurally sound to prevent breakage </a:t>
            </a:r>
          </a:p>
          <a:p>
            <a:pPr lvl="3"/>
            <a:r>
              <a:rPr lang="en-US" dirty="0">
                <a:latin typeface="Arial" panose="020B0604020202020204" pitchFamily="34" charset="0"/>
                <a:cs typeface="Arial" panose="020B0604020202020204" pitchFamily="34" charset="0"/>
              </a:rPr>
              <a:t>Compatible with the lamp type and lack evidence of spillage or leakage</a:t>
            </a:r>
          </a:p>
          <a:p>
            <a:pPr lvl="3"/>
            <a:r>
              <a:rPr lang="en-US" dirty="0">
                <a:latin typeface="Arial" panose="020B0604020202020204" pitchFamily="34" charset="0"/>
                <a:cs typeface="Arial" panose="020B0604020202020204" pitchFamily="34" charset="0"/>
              </a:rPr>
              <a:t>Must be reasonable capable of preventing release of mercury by any means</a:t>
            </a:r>
          </a:p>
          <a:p>
            <a:pPr lvl="3"/>
            <a:r>
              <a:rPr lang="en-US" dirty="0">
                <a:latin typeface="Arial" panose="020B0604020202020204" pitchFamily="34" charset="0"/>
                <a:cs typeface="Arial" panose="020B0604020202020204" pitchFamily="34" charset="0"/>
              </a:rPr>
              <a:t>Must immediately clean up and place into a container any lamp that is broken or shows signs of leakage</a:t>
            </a:r>
          </a:p>
          <a:p>
            <a:endParaRPr lang="en-US" dirty="0"/>
          </a:p>
        </p:txBody>
      </p:sp>
    </p:spTree>
    <p:extLst>
      <p:ext uri="{BB962C8B-B14F-4D97-AF65-F5344CB8AC3E}">
        <p14:creationId xmlns:p14="http://schemas.microsoft.com/office/powerpoint/2010/main" val="2134344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lbs taped togethe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135410"/>
            <a:ext cx="3429001" cy="257175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4" descr="bulb on the flo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199" y="1124983"/>
            <a:ext cx="2562199" cy="2467302"/>
          </a:xfrm>
          <a:prstGeom prst="rect">
            <a:avLst/>
          </a:prstGeom>
          <a:ln w="12700">
            <a:solidFill>
              <a:schemeClr val="tx1"/>
            </a:solidFill>
          </a:ln>
        </p:spPr>
      </p:pic>
      <p:pic>
        <p:nvPicPr>
          <p:cNvPr id="4" name="Picture 3" descr="bulbs in open boxes">
            <a:extLst>
              <a:ext uri="{FF2B5EF4-FFF2-40B4-BE49-F238E27FC236}">
                <a16:creationId xmlns:a16="http://schemas.microsoft.com/office/drawing/2014/main" id="{0E252D12-667F-4CB1-A794-C1BA4E36F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0016" y="3886200"/>
            <a:ext cx="3429000" cy="2571750"/>
          </a:xfrm>
          <a:prstGeom prst="rect">
            <a:avLst/>
          </a:prstGeom>
        </p:spPr>
      </p:pic>
      <p:sp>
        <p:nvSpPr>
          <p:cNvPr id="2" name="Title 1"/>
          <p:cNvSpPr>
            <a:spLocks noGrp="1"/>
          </p:cNvSpPr>
          <p:nvPr>
            <p:ph type="title"/>
          </p:nvPr>
        </p:nvSpPr>
        <p:spPr>
          <a:xfrm>
            <a:off x="906236" y="1"/>
            <a:ext cx="7609114" cy="1066800"/>
          </a:xfrm>
        </p:spPr>
        <p:txBody>
          <a:bodyPr/>
          <a:lstStyle/>
          <a:p>
            <a:r>
              <a:rPr lang="en-US" dirty="0"/>
              <a:t>Improper Management  </a:t>
            </a:r>
          </a:p>
        </p:txBody>
      </p:sp>
    </p:spTree>
    <p:extLst>
      <p:ext uri="{BB962C8B-B14F-4D97-AF65-F5344CB8AC3E}">
        <p14:creationId xmlns:p14="http://schemas.microsoft.com/office/powerpoint/2010/main" val="2309366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bs in a shopping c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2885441" cy="2164081"/>
          </a:xfrm>
          <a:prstGeom prst="rect">
            <a:avLst/>
          </a:prstGeom>
          <a:ln>
            <a:solidFill>
              <a:srgbClr val="0070C0"/>
            </a:solidFill>
          </a:ln>
        </p:spPr>
      </p:pic>
      <p:pic>
        <p:nvPicPr>
          <p:cNvPr id="10" name="Picture 9" descr="bulbs in large open contai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3535680"/>
            <a:ext cx="4114800" cy="3086100"/>
          </a:xfrm>
          <a:prstGeom prst="rect">
            <a:avLst/>
          </a:prstGeom>
          <a:ln>
            <a:solidFill>
              <a:srgbClr val="0070C0"/>
            </a:solidFill>
          </a:ln>
        </p:spPr>
      </p:pic>
      <p:pic>
        <p:nvPicPr>
          <p:cNvPr id="3" name="Picture 2" descr="bulbs in a large metal container, not clos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1188720"/>
            <a:ext cx="2067878" cy="2757170"/>
          </a:xfrm>
          <a:prstGeom prst="rect">
            <a:avLst/>
          </a:prstGeom>
          <a:ln>
            <a:solidFill>
              <a:srgbClr val="0070C0"/>
            </a:solidFill>
          </a:ln>
        </p:spPr>
      </p:pic>
      <p:sp>
        <p:nvSpPr>
          <p:cNvPr id="2" name="Title 1"/>
          <p:cNvSpPr>
            <a:spLocks noGrp="1"/>
          </p:cNvSpPr>
          <p:nvPr>
            <p:ph type="title"/>
          </p:nvPr>
        </p:nvSpPr>
        <p:spPr>
          <a:xfrm>
            <a:off x="906236" y="1"/>
            <a:ext cx="7609114" cy="1066800"/>
          </a:xfrm>
        </p:spPr>
        <p:txBody>
          <a:bodyPr/>
          <a:lstStyle/>
          <a:p>
            <a:r>
              <a:rPr lang="en-US" dirty="0"/>
              <a:t>Improper Management   </a:t>
            </a:r>
          </a:p>
        </p:txBody>
      </p:sp>
    </p:spTree>
    <p:extLst>
      <p:ext uri="{BB962C8B-B14F-4D97-AF65-F5344CB8AC3E}">
        <p14:creationId xmlns:p14="http://schemas.microsoft.com/office/powerpoint/2010/main" val="3425306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Proper Management  </a:t>
            </a:r>
          </a:p>
        </p:txBody>
      </p:sp>
      <p:pic>
        <p:nvPicPr>
          <p:cNvPr id="7" name="Content Placeholder 6" descr="boxes labeled universal waste">
            <a:extLst>
              <a:ext uri="{FF2B5EF4-FFF2-40B4-BE49-F238E27FC236}">
                <a16:creationId xmlns:a16="http://schemas.microsoft.com/office/drawing/2014/main" id="{085E2C6C-226C-4D16-86A0-E4D163525A5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279112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large used oil contai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76400"/>
            <a:ext cx="6400800" cy="4800600"/>
          </a:xfrm>
          <a:prstGeom prst="rect">
            <a:avLst/>
          </a:prstGeom>
          <a:ln/>
        </p:spPr>
        <p:style>
          <a:lnRef idx="2">
            <a:schemeClr val="dk1"/>
          </a:lnRef>
          <a:fillRef idx="1">
            <a:schemeClr val="lt1"/>
          </a:fillRef>
          <a:effectRef idx="0">
            <a:schemeClr val="dk1"/>
          </a:effectRef>
          <a:fontRef idx="minor">
            <a:schemeClr val="dk1"/>
          </a:fontRef>
        </p:style>
      </p:pic>
      <p:sp>
        <p:nvSpPr>
          <p:cNvPr id="6" name="Rectangle 3"/>
          <p:cNvSpPr txBox="1">
            <a:spLocks noChangeArrowheads="1"/>
          </p:cNvSpPr>
          <p:nvPr/>
        </p:nvSpPr>
        <p:spPr>
          <a:xfrm>
            <a:off x="381000" y="1143000"/>
            <a:ext cx="8153400" cy="2286000"/>
          </a:xfrm>
          <a:prstGeom prst="rect">
            <a:avLst/>
          </a:prstGeom>
          <a:noFill/>
        </p:spPr>
        <p:txBody>
          <a:bodyPr vert="horz" lIns="90488" tIns="44450" rIns="90488" bIns="44450" rtlCol="0">
            <a:normAutofit/>
          </a:bodyPr>
          <a:lstStyle/>
          <a:p>
            <a:pPr marL="742950" marR="0" lvl="1" indent="-2857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40 CFR 279.22(b)</a:t>
            </a:r>
          </a:p>
        </p:txBody>
      </p:sp>
      <p:sp>
        <p:nvSpPr>
          <p:cNvPr id="231426" name="Rectangle 2"/>
          <p:cNvSpPr>
            <a:spLocks noGrp="1" noChangeArrowheads="1"/>
          </p:cNvSpPr>
          <p:nvPr>
            <p:ph type="title"/>
          </p:nvPr>
        </p:nvSpPr>
        <p:spPr>
          <a:xfrm>
            <a:off x="1295400" y="142875"/>
            <a:ext cx="7609114" cy="923925"/>
          </a:xfrm>
        </p:spPr>
        <p:txBody>
          <a:bodyPr lIns="90488" tIns="44450" rIns="90488" bIns="44450">
            <a:normAutofit/>
          </a:bodyPr>
          <a:lstStyle/>
          <a:p>
            <a:pPr eaLnBrk="1" hangingPunct="1">
              <a:defRPr/>
            </a:pPr>
            <a:r>
              <a:rPr lang="en-US" sz="3600" dirty="0"/>
              <a:t> Used Oil Tank – Good Condition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Labeling</a:t>
            </a:r>
          </a:p>
        </p:txBody>
      </p:sp>
      <p:sp>
        <p:nvSpPr>
          <p:cNvPr id="5" name="Content Placeholder 2"/>
          <p:cNvSpPr>
            <a:spLocks noGrp="1"/>
          </p:cNvSpPr>
          <p:nvPr>
            <p:ph idx="1"/>
          </p:nvPr>
        </p:nvSpPr>
        <p:spPr>
          <a:xfrm>
            <a:off x="152400" y="1143000"/>
            <a:ext cx="8915400" cy="5334000"/>
          </a:xfrm>
        </p:spPr>
        <p:txBody>
          <a:bodyPr>
            <a:normAutofit fontScale="92500" lnSpcReduction="20000"/>
          </a:bodyPr>
          <a:lstStyle/>
          <a:p>
            <a:r>
              <a:rPr lang="en-US" dirty="0">
                <a:latin typeface="Arial" panose="020B0604020202020204" pitchFamily="34" charset="0"/>
                <a:cs typeface="Arial" panose="020B0604020202020204" pitchFamily="34" charset="0"/>
              </a:rPr>
              <a:t>Batteries</a:t>
            </a:r>
          </a:p>
          <a:p>
            <a:pPr lvl="1"/>
            <a:r>
              <a:rPr lang="en-US" dirty="0">
                <a:latin typeface="Arial" panose="020B0604020202020204" pitchFamily="34" charset="0"/>
                <a:cs typeface="Arial" panose="020B0604020202020204" pitchFamily="34" charset="0"/>
              </a:rPr>
              <a:t>SQHs – 40 CFR 273.14(a)</a:t>
            </a:r>
          </a:p>
          <a:p>
            <a:pPr lvl="2"/>
            <a:r>
              <a:rPr lang="en-US" dirty="0">
                <a:latin typeface="Arial" panose="020B0604020202020204" pitchFamily="34" charset="0"/>
                <a:cs typeface="Arial" panose="020B0604020202020204" pitchFamily="34" charset="0"/>
              </a:rPr>
              <a:t> “Universal Waste–Battery(</a:t>
            </a:r>
            <a:r>
              <a:rPr lang="en-US" dirty="0" err="1">
                <a:latin typeface="Arial" panose="020B0604020202020204" pitchFamily="34" charset="0"/>
                <a:cs typeface="Arial" panose="020B0604020202020204" pitchFamily="34" charset="0"/>
              </a:rPr>
              <a:t>ies</a:t>
            </a:r>
            <a:r>
              <a:rPr lang="en-US" dirty="0">
                <a:latin typeface="Arial" panose="020B0604020202020204" pitchFamily="34" charset="0"/>
                <a:cs typeface="Arial" panose="020B0604020202020204" pitchFamily="34" charset="0"/>
              </a:rPr>
              <a:t>)”</a:t>
            </a:r>
          </a:p>
          <a:p>
            <a:pPr lvl="2"/>
            <a:r>
              <a:rPr lang="en-US" dirty="0">
                <a:latin typeface="Arial" panose="020B0604020202020204" pitchFamily="34" charset="0"/>
                <a:cs typeface="Arial" panose="020B0604020202020204" pitchFamily="34" charset="0"/>
              </a:rPr>
              <a:t>“Waste Battery(ies)”</a:t>
            </a:r>
          </a:p>
          <a:p>
            <a:pPr lvl="2"/>
            <a:r>
              <a:rPr lang="en-US" dirty="0">
                <a:latin typeface="Arial" panose="020B0604020202020204" pitchFamily="34" charset="0"/>
                <a:cs typeface="Arial" panose="020B0604020202020204" pitchFamily="34" charset="0"/>
              </a:rPr>
              <a:t>“Used Battery(ies)”</a:t>
            </a:r>
          </a:p>
          <a:p>
            <a:r>
              <a:rPr lang="en-US" dirty="0">
                <a:latin typeface="Arial" panose="020B0604020202020204" pitchFamily="34" charset="0"/>
                <a:cs typeface="Arial" panose="020B0604020202020204" pitchFamily="34" charset="0"/>
              </a:rPr>
              <a:t>Mercury-Containing Equipment</a:t>
            </a:r>
          </a:p>
          <a:p>
            <a:pPr lvl="1"/>
            <a:r>
              <a:rPr lang="en-US" dirty="0">
                <a:latin typeface="Arial" panose="020B0604020202020204" pitchFamily="34" charset="0"/>
                <a:cs typeface="Arial" panose="020B0604020202020204" pitchFamily="34" charset="0"/>
              </a:rPr>
              <a:t>SQHs – 40 CFR 273.14(d)</a:t>
            </a:r>
          </a:p>
          <a:p>
            <a:pPr lvl="2"/>
            <a:r>
              <a:rPr lang="en-US" dirty="0">
                <a:latin typeface="Arial" panose="020B0604020202020204" pitchFamily="34" charset="0"/>
                <a:cs typeface="Arial" panose="020B0604020202020204" pitchFamily="34" charset="0"/>
              </a:rPr>
              <a:t>“Universal Waste–Mercury-Containing Equipment”</a:t>
            </a:r>
          </a:p>
          <a:p>
            <a:pPr lvl="2"/>
            <a:r>
              <a:rPr lang="en-US" dirty="0">
                <a:latin typeface="Arial" panose="020B0604020202020204" pitchFamily="34" charset="0"/>
                <a:cs typeface="Arial" panose="020B0604020202020204" pitchFamily="34" charset="0"/>
              </a:rPr>
              <a:t>“Waste Mercury-Containing Equipment”</a:t>
            </a:r>
          </a:p>
          <a:p>
            <a:pPr lvl="2"/>
            <a:r>
              <a:rPr lang="en-US" dirty="0">
                <a:latin typeface="Arial" panose="020B0604020202020204" pitchFamily="34" charset="0"/>
                <a:cs typeface="Arial" panose="020B0604020202020204" pitchFamily="34" charset="0"/>
              </a:rPr>
              <a:t>“Used Mercury-Containing Equipment”</a:t>
            </a:r>
          </a:p>
          <a:p>
            <a:pPr lvl="2"/>
            <a:r>
              <a:rPr lang="en-US" dirty="0">
                <a:latin typeface="Arial" panose="020B0604020202020204" pitchFamily="34" charset="0"/>
                <a:cs typeface="Arial" panose="020B0604020202020204" pitchFamily="34" charset="0"/>
              </a:rPr>
              <a:t>If container contains ONLY thermostats, may replace “Mercury-Containing Equipment” with the word “Thermostats”</a:t>
            </a:r>
          </a:p>
          <a:p>
            <a:r>
              <a:rPr lang="en-US" dirty="0">
                <a:latin typeface="Arial" panose="020B0604020202020204" pitchFamily="34" charset="0"/>
                <a:cs typeface="Arial" panose="020B0604020202020204" pitchFamily="34" charset="0"/>
              </a:rPr>
              <a:t>Mercury-Containing Lamps</a:t>
            </a:r>
          </a:p>
          <a:p>
            <a:pPr lvl="1"/>
            <a:r>
              <a:rPr lang="en-US" dirty="0">
                <a:latin typeface="Arial" panose="020B0604020202020204" pitchFamily="34" charset="0"/>
                <a:cs typeface="Arial" panose="020B0604020202020204" pitchFamily="34" charset="0"/>
              </a:rPr>
              <a:t>SQHs – 40 CFR 273.14(e)</a:t>
            </a:r>
          </a:p>
          <a:p>
            <a:pPr lvl="2"/>
            <a:r>
              <a:rPr lang="en-US" dirty="0">
                <a:latin typeface="Arial" panose="020B0604020202020204" pitchFamily="34" charset="0"/>
                <a:cs typeface="Arial" panose="020B0604020202020204" pitchFamily="34" charset="0"/>
              </a:rPr>
              <a:t>“Universal Waste Mercury-Containing Lamps”</a:t>
            </a:r>
          </a:p>
          <a:p>
            <a:pPr lvl="2"/>
            <a:r>
              <a:rPr lang="en-US" dirty="0">
                <a:latin typeface="Arial" panose="020B0604020202020204" pitchFamily="34" charset="0"/>
                <a:cs typeface="Arial" panose="020B0604020202020204" pitchFamily="34" charset="0"/>
              </a:rPr>
              <a:t>“Waste Mercury-Containing Lamps”</a:t>
            </a:r>
          </a:p>
          <a:p>
            <a:pPr lvl="2"/>
            <a:r>
              <a:rPr lang="en-US" dirty="0">
                <a:latin typeface="Arial" panose="020B0604020202020204" pitchFamily="34" charset="0"/>
                <a:cs typeface="Arial" panose="020B0604020202020204" pitchFamily="34" charset="0"/>
              </a:rPr>
              <a:t>“Used Mercury-Containing Lamps”</a:t>
            </a:r>
          </a:p>
        </p:txBody>
      </p:sp>
    </p:spTree>
    <p:extLst>
      <p:ext uri="{BB962C8B-B14F-4D97-AF65-F5344CB8AC3E}">
        <p14:creationId xmlns:p14="http://schemas.microsoft.com/office/powerpoint/2010/main" val="10525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universal waet containe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 y="1171470"/>
            <a:ext cx="2314777" cy="4114800"/>
          </a:xfrm>
          <a:ln w="12700" cap="sq">
            <a:solidFill>
              <a:srgbClr val="000000"/>
            </a:solidFill>
          </a:ln>
          <a:effectLst>
            <a:outerShdw blurRad="50800" dist="38100" dir="2700000" algn="tl" rotWithShape="0">
              <a:srgbClr val="000000">
                <a:alpha val="43000"/>
              </a:srgbClr>
            </a:outerShdw>
          </a:effectLst>
        </p:spPr>
      </p:pic>
      <p:pic>
        <p:nvPicPr>
          <p:cNvPr id="7" name="Content Placeholder 8" descr="various containers labeled properl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0" y="1143000"/>
            <a:ext cx="2946400" cy="2209800"/>
          </a:xfrm>
          <a:prstGeom prst="rect">
            <a:avLst/>
          </a:prstGeom>
          <a:ln w="12700">
            <a:solidFill>
              <a:schemeClr val="tx1"/>
            </a:solidFill>
          </a:ln>
        </p:spPr>
      </p:pic>
      <p:pic>
        <p:nvPicPr>
          <p:cNvPr id="8" name="Content Placeholder 9" descr="two boxes labeled properly"/>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1074546"/>
            <a:ext cx="3176337" cy="3352800"/>
          </a:xfrm>
          <a:prstGeom prst="rect">
            <a:avLst/>
          </a:prstGeom>
          <a:ln w="12700">
            <a:solidFill>
              <a:schemeClr val="tx1"/>
            </a:solidFill>
          </a:ln>
        </p:spPr>
      </p:pic>
      <p:sp>
        <p:nvSpPr>
          <p:cNvPr id="2" name="Title 1"/>
          <p:cNvSpPr>
            <a:spLocks noGrp="1"/>
          </p:cNvSpPr>
          <p:nvPr>
            <p:ph type="title"/>
          </p:nvPr>
        </p:nvSpPr>
        <p:spPr>
          <a:xfrm>
            <a:off x="906236" y="1"/>
            <a:ext cx="7609114" cy="1066800"/>
          </a:xfrm>
        </p:spPr>
        <p:txBody>
          <a:bodyPr/>
          <a:lstStyle/>
          <a:p>
            <a:r>
              <a:rPr lang="en-US" dirty="0"/>
              <a:t>Labeling </a:t>
            </a:r>
          </a:p>
        </p:txBody>
      </p:sp>
    </p:spTree>
    <p:extLst>
      <p:ext uri="{BB962C8B-B14F-4D97-AF65-F5344CB8AC3E}">
        <p14:creationId xmlns:p14="http://schemas.microsoft.com/office/powerpoint/2010/main" val="266161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1066800"/>
            <a:ext cx="8991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SQHs may accumulate universal waste for no longer than one </a:t>
            </a:r>
            <a:r>
              <a:rPr lang="en-US" dirty="0">
                <a:solidFill>
                  <a:sysClr val="windowText" lastClr="000000"/>
                </a:solidFill>
              </a:rPr>
              <a:t>year [40 CFR 273.15 (a - c)]</a:t>
            </a:r>
            <a:endPar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May accumulate longer IF accumulation is solely for the purposes of accumulation of such quantities necessary to facilitate proper recovery, treatment, or disposal (handler bears burden of proof)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Must be able to demonstrate length of accumulation time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Marking or labeling container</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Marking or labeling each individual item</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Maintaining an inventory system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Marking the accumulation area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Any other method which clearly demonstrates the length of accumulation</a:t>
            </a:r>
          </a:p>
        </p:txBody>
      </p:sp>
      <p:sp>
        <p:nvSpPr>
          <p:cNvPr id="2" name="Title 1"/>
          <p:cNvSpPr>
            <a:spLocks noGrp="1"/>
          </p:cNvSpPr>
          <p:nvPr>
            <p:ph type="title"/>
          </p:nvPr>
        </p:nvSpPr>
        <p:spPr>
          <a:xfrm>
            <a:off x="1143000" y="0"/>
            <a:ext cx="7609114" cy="1066800"/>
          </a:xfrm>
        </p:spPr>
        <p:txBody>
          <a:bodyPr/>
          <a:lstStyle/>
          <a:p>
            <a:r>
              <a:rPr lang="en-US" dirty="0"/>
              <a:t>Accumulation Time Limit</a:t>
            </a:r>
          </a:p>
        </p:txBody>
      </p:sp>
    </p:spTree>
    <p:extLst>
      <p:ext uri="{BB962C8B-B14F-4D97-AF65-F5344CB8AC3E}">
        <p14:creationId xmlns:p14="http://schemas.microsoft.com/office/powerpoint/2010/main" val="273874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09114" cy="1066800"/>
          </a:xfrm>
        </p:spPr>
        <p:txBody>
          <a:bodyPr/>
          <a:lstStyle/>
          <a:p>
            <a:r>
              <a:rPr lang="en-US" dirty="0"/>
              <a:t>Accumulation Time Limit </a:t>
            </a:r>
          </a:p>
        </p:txBody>
      </p:sp>
      <p:pic>
        <p:nvPicPr>
          <p:cNvPr id="5" name="Content Placeholder 5" descr="lamps dated from two years prior"/>
          <p:cNvPicPr>
            <a:picLocks noGrp="1" noChangeAspect="1"/>
          </p:cNvPicPr>
          <p:nvPr>
            <p:ph idx="1"/>
          </p:nvPr>
        </p:nvPicPr>
        <p:blipFill>
          <a:blip r:embed="rId3" cstate="email">
            <a:extLst>
              <a:ext uri="{28A0092B-C50C-407E-A947-70E740481C1C}">
                <a14:useLocalDpi xmlns:a14="http://schemas.microsoft.com/office/drawing/2010/main"/>
              </a:ext>
            </a:extLst>
          </a:blip>
          <a:srcRect b="28787"/>
          <a:stretch>
            <a:fillRect/>
          </a:stretch>
        </p:blipFill>
        <p:spPr>
          <a:xfrm>
            <a:off x="1981200" y="1096708"/>
            <a:ext cx="5029199" cy="5370213"/>
          </a:xfr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51655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Personnel Training</a:t>
            </a:r>
          </a:p>
        </p:txBody>
      </p:sp>
      <p:sp>
        <p:nvSpPr>
          <p:cNvPr id="5" name="Content Placeholder 2"/>
          <p:cNvSpPr>
            <a:spLocks noGrp="1"/>
          </p:cNvSpPr>
          <p:nvPr>
            <p:ph idx="1"/>
          </p:nvPr>
        </p:nvSpPr>
        <p:spPr>
          <a:xfrm>
            <a:off x="152400" y="1143000"/>
            <a:ext cx="8915400" cy="5410200"/>
          </a:xfrm>
        </p:spPr>
        <p:txBody>
          <a:bodyPr>
            <a:normAutofit/>
          </a:bodyPr>
          <a:lstStyle/>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0" lvl="1" indent="0">
              <a:buNone/>
            </a:pPr>
            <a:r>
              <a:rPr lang="en-US" dirty="0">
                <a:latin typeface="Arial" panose="020B0604020202020204" pitchFamily="34" charset="0"/>
                <a:cs typeface="Arial" panose="020B0604020202020204" pitchFamily="34" charset="0"/>
              </a:rPr>
              <a:t>SQHs - All employees that handle UW should be trained in the proper handling and emergency procedures appropriate to the type of UW at the facility</a:t>
            </a:r>
          </a:p>
          <a:p>
            <a:pPr marL="457200" lvl="1" indent="0">
              <a:buNone/>
            </a:pPr>
            <a:r>
              <a:rPr lang="en-US" dirty="0">
                <a:latin typeface="Arial" panose="020B0604020202020204" pitchFamily="34" charset="0"/>
                <a:cs typeface="Arial" panose="020B0604020202020204" pitchFamily="34" charset="0"/>
              </a:rPr>
              <a:t>40 CFR 273.16</a:t>
            </a:r>
          </a:p>
        </p:txBody>
      </p:sp>
    </p:spTree>
    <p:extLst>
      <p:ext uri="{BB962C8B-B14F-4D97-AF65-F5344CB8AC3E}">
        <p14:creationId xmlns:p14="http://schemas.microsoft.com/office/powerpoint/2010/main" val="4075848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Personnel Training </a:t>
            </a:r>
          </a:p>
        </p:txBody>
      </p:sp>
      <p:pic>
        <p:nvPicPr>
          <p:cNvPr id="5" name="Content Placeholder 3" descr="bulbs mishandled, leaning against walls"/>
          <p:cNvPicPr>
            <a:picLocks noGrp="1" noChangeAspect="1"/>
          </p:cNvPicPr>
          <p:nvPr>
            <p:ph idx="1"/>
          </p:nvPr>
        </p:nvPicPr>
        <p:blipFill>
          <a:blip r:embed="rId3" cstate="print"/>
          <a:stretch>
            <a:fillRect/>
          </a:stretch>
        </p:blipFill>
        <p:spPr>
          <a:xfrm>
            <a:off x="945091" y="1143000"/>
            <a:ext cx="7133166" cy="5349875"/>
          </a:xfr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13139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9448" y="1221597"/>
            <a:ext cx="8991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solidFill>
                <a:sysClr val="windowText" lastClr="000000"/>
              </a:solidFill>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SQHs must: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Immediately contain releases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Perform a hazardous waste determination on residues from releases and properly manage residues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40 CFR 273.17 (a and 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906236" y="1"/>
            <a:ext cx="7609114" cy="1066800"/>
          </a:xfrm>
        </p:spPr>
        <p:txBody>
          <a:bodyPr/>
          <a:lstStyle/>
          <a:p>
            <a:r>
              <a:rPr lang="en-US" dirty="0"/>
              <a:t>Response to Release</a:t>
            </a:r>
          </a:p>
        </p:txBody>
      </p:sp>
    </p:spTree>
    <p:extLst>
      <p:ext uri="{BB962C8B-B14F-4D97-AF65-F5344CB8AC3E}">
        <p14:creationId xmlns:p14="http://schemas.microsoft.com/office/powerpoint/2010/main" val="4192207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broken bulbs in trash"/>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1146" y="1142999"/>
            <a:ext cx="4356554" cy="2904369"/>
          </a:xfrm>
          <a:ln w="12700" cap="sq">
            <a:solidFill>
              <a:srgbClr val="000000"/>
            </a:solidFill>
          </a:ln>
          <a:effectLst>
            <a:outerShdw blurRad="50800" dist="38100" dir="2700000" algn="tl" rotWithShape="0">
              <a:srgbClr val="000000">
                <a:alpha val="43000"/>
              </a:srgbClr>
            </a:outerShdw>
          </a:effectLst>
        </p:spPr>
      </p:pic>
      <p:pic>
        <p:nvPicPr>
          <p:cNvPr id="7" name="Picture 2" descr="broken bulbs in tras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3148" y="1143000"/>
            <a:ext cx="4356552" cy="2904368"/>
          </a:xfrm>
          <a:prstGeom prst="rect">
            <a:avLst/>
          </a:prstGeom>
          <a:noFill/>
          <a:ln w="12700">
            <a:solidFill>
              <a:schemeClr val="tx1"/>
            </a:solidFill>
          </a:ln>
        </p:spPr>
      </p:pic>
      <p:pic>
        <p:nvPicPr>
          <p:cNvPr id="8" name="Content Placeholder 5" descr="broken glass on floo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4102843"/>
            <a:ext cx="4476750" cy="2403308"/>
          </a:xfrm>
          <a:prstGeom prst="rect">
            <a:avLst/>
          </a:prstGeom>
          <a:ln w="12700">
            <a:solidFill>
              <a:schemeClr val="tx1"/>
            </a:solidFill>
          </a:ln>
        </p:spPr>
      </p:pic>
      <p:sp>
        <p:nvSpPr>
          <p:cNvPr id="2" name="Title 1"/>
          <p:cNvSpPr>
            <a:spLocks noGrp="1"/>
          </p:cNvSpPr>
          <p:nvPr>
            <p:ph type="title"/>
          </p:nvPr>
        </p:nvSpPr>
        <p:spPr>
          <a:xfrm>
            <a:off x="1295400" y="0"/>
            <a:ext cx="7609114" cy="1066800"/>
          </a:xfrm>
        </p:spPr>
        <p:txBody>
          <a:bodyPr>
            <a:normAutofit fontScale="90000"/>
          </a:bodyPr>
          <a:lstStyle/>
          <a:p>
            <a:r>
              <a:rPr lang="en-US" dirty="0"/>
              <a:t>Improper Response to Release</a:t>
            </a:r>
          </a:p>
        </p:txBody>
      </p:sp>
    </p:spTree>
    <p:extLst>
      <p:ext uri="{BB962C8B-B14F-4D97-AF65-F5344CB8AC3E}">
        <p14:creationId xmlns:p14="http://schemas.microsoft.com/office/powerpoint/2010/main" val="3369957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143000"/>
            <a:ext cx="8991600" cy="5349875"/>
          </a:xfrm>
        </p:spPr>
        <p:txBody>
          <a:bodyPr/>
          <a:lstStyle/>
          <a:p>
            <a:r>
              <a:rPr lang="en-US" dirty="0">
                <a:latin typeface="Arial" panose="020B0604020202020204" pitchFamily="34" charset="0"/>
                <a:cs typeface="Arial" panose="020B0604020202020204" pitchFamily="34" charset="0"/>
              </a:rPr>
              <a:t>A side note…</a:t>
            </a:r>
          </a:p>
          <a:p>
            <a:pPr lvl="1"/>
            <a:r>
              <a:rPr lang="en-US" dirty="0">
                <a:latin typeface="Arial" panose="020B0604020202020204" pitchFamily="34" charset="0"/>
                <a:cs typeface="Arial" panose="020B0604020202020204" pitchFamily="34" charset="0"/>
              </a:rPr>
              <a:t>Lamp crushers should remain closed when not in use</a:t>
            </a:r>
          </a:p>
          <a:p>
            <a:pPr lvl="1"/>
            <a:r>
              <a:rPr lang="en-US" dirty="0">
                <a:latin typeface="Arial" panose="020B0604020202020204" pitchFamily="34" charset="0"/>
                <a:cs typeface="Arial" panose="020B0604020202020204" pitchFamily="34" charset="0"/>
              </a:rPr>
              <a:t>Area around crusher should be monitored for release, and all releases should be immediately responded to</a:t>
            </a:r>
          </a:p>
          <a:p>
            <a:pPr lvl="1"/>
            <a:endParaRPr lang="en-US" dirty="0"/>
          </a:p>
        </p:txBody>
      </p:sp>
      <p:pic>
        <p:nvPicPr>
          <p:cNvPr id="7" name="Content Placeholder 3" descr="bulb crusher"/>
          <p:cNvPicPr>
            <a:picLocks/>
          </p:cNvPicPr>
          <p:nvPr/>
        </p:nvPicPr>
        <p:blipFill>
          <a:blip r:embed="rId3" cstate="email">
            <a:extLst>
              <a:ext uri="{28A0092B-C50C-407E-A947-70E740481C1C}">
                <a14:useLocalDpi xmlns:a14="http://schemas.microsoft.com/office/drawing/2010/main"/>
              </a:ext>
            </a:extLst>
          </a:blip>
          <a:stretch>
            <a:fillRect/>
          </a:stretch>
        </p:blipFill>
        <p:spPr>
          <a:xfrm>
            <a:off x="457200" y="3055814"/>
            <a:ext cx="3802426" cy="3268785"/>
          </a:xfrm>
          <a:prstGeom prst="rect">
            <a:avLst/>
          </a:prstGeom>
        </p:spPr>
        <p:style>
          <a:lnRef idx="2">
            <a:schemeClr val="dk1"/>
          </a:lnRef>
          <a:fillRef idx="1">
            <a:schemeClr val="lt1"/>
          </a:fillRef>
          <a:effectRef idx="0">
            <a:schemeClr val="dk1"/>
          </a:effectRef>
          <a:fontRef idx="minor">
            <a:schemeClr val="dk1"/>
          </a:fontRef>
        </p:style>
      </p:pic>
      <p:pic>
        <p:nvPicPr>
          <p:cNvPr id="8" name="Content Placeholder 5" descr="mishandled bulb crusher with glass on the flo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4382" y="3055815"/>
            <a:ext cx="3983828" cy="3268783"/>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906236" y="1"/>
            <a:ext cx="7609114" cy="1066800"/>
          </a:xfrm>
        </p:spPr>
        <p:txBody>
          <a:bodyPr/>
          <a:lstStyle/>
          <a:p>
            <a:r>
              <a:rPr lang="en-US" dirty="0"/>
              <a:t>Lamp Crushers</a:t>
            </a:r>
          </a:p>
        </p:txBody>
      </p:sp>
    </p:spTree>
    <p:extLst>
      <p:ext uri="{BB962C8B-B14F-4D97-AF65-F5344CB8AC3E}">
        <p14:creationId xmlns:p14="http://schemas.microsoft.com/office/powerpoint/2010/main" val="1288027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
            <a:ext cx="7609114" cy="1066800"/>
          </a:xfrm>
        </p:spPr>
        <p:txBody>
          <a:bodyPr/>
          <a:lstStyle/>
          <a:p>
            <a:r>
              <a:rPr lang="en-US" dirty="0"/>
              <a:t>Off-Site Shipments</a:t>
            </a:r>
          </a:p>
        </p:txBody>
      </p:sp>
      <p:sp>
        <p:nvSpPr>
          <p:cNvPr id="7" name="Content Placeholder 2"/>
          <p:cNvSpPr>
            <a:spLocks noGrp="1"/>
          </p:cNvSpPr>
          <p:nvPr>
            <p:ph idx="1"/>
          </p:nvPr>
        </p:nvSpPr>
        <p:spPr>
          <a:xfrm>
            <a:off x="76200" y="1143000"/>
            <a:ext cx="8991600" cy="5334000"/>
          </a:xfrm>
        </p:spPr>
        <p:txBody>
          <a:bodyPr>
            <a:normAutofit fontScale="92500" lnSpcReduction="2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SQHs must:</a:t>
            </a:r>
          </a:p>
          <a:p>
            <a:pPr lvl="1"/>
            <a:r>
              <a:rPr lang="en-US" sz="2000" dirty="0">
                <a:latin typeface="Arial" panose="020B0604020202020204" pitchFamily="34" charset="0"/>
                <a:cs typeface="Arial" panose="020B0604020202020204" pitchFamily="34" charset="0"/>
              </a:rPr>
              <a:t>Send UW only to a UW handler, destination facility, or foreign destination</a:t>
            </a:r>
          </a:p>
          <a:p>
            <a:pPr lvl="1"/>
            <a:r>
              <a:rPr lang="en-US" sz="2000" dirty="0">
                <a:latin typeface="Arial" panose="020B0604020202020204" pitchFamily="34" charset="0"/>
                <a:cs typeface="Arial" panose="020B0604020202020204" pitchFamily="34" charset="0"/>
              </a:rPr>
              <a:t>May self-transport if complying with transporter requirements in subpart D</a:t>
            </a:r>
          </a:p>
          <a:p>
            <a:pPr lvl="1"/>
            <a:r>
              <a:rPr lang="en-US" sz="2000" dirty="0">
                <a:latin typeface="Arial" panose="020B0604020202020204" pitchFamily="34" charset="0"/>
                <a:cs typeface="Arial" panose="020B0604020202020204" pitchFamily="34" charset="0"/>
              </a:rPr>
              <a:t>Comply with U.S. DOT requirements if UW is a hazardous material</a:t>
            </a:r>
          </a:p>
          <a:p>
            <a:pPr lvl="1"/>
            <a:r>
              <a:rPr lang="en-US" sz="2000" dirty="0">
                <a:latin typeface="Arial" panose="020B0604020202020204" pitchFamily="34" charset="0"/>
                <a:cs typeface="Arial" panose="020B0604020202020204" pitchFamily="34" charset="0"/>
              </a:rPr>
              <a:t>Before shipment, ensure that it will be received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Rejection of shipment</a:t>
            </a:r>
          </a:p>
          <a:p>
            <a:pPr lvl="1"/>
            <a:r>
              <a:rPr lang="en-US" sz="2000" dirty="0">
                <a:latin typeface="Arial" panose="020B0604020202020204" pitchFamily="34" charset="0"/>
                <a:cs typeface="Arial" panose="020B0604020202020204" pitchFamily="34" charset="0"/>
              </a:rPr>
              <a:t>If shipment is rejected, receive it back or ship to  another destination facility</a:t>
            </a:r>
          </a:p>
          <a:p>
            <a:pPr lvl="1"/>
            <a:r>
              <a:rPr lang="en-US" sz="2000" dirty="0">
                <a:latin typeface="Arial" panose="020B0604020202020204" pitchFamily="34" charset="0"/>
                <a:cs typeface="Arial" panose="020B0604020202020204" pitchFamily="34" charset="0"/>
              </a:rPr>
              <a:t>If rejecting a shipment, contact originating handler, ship to originating handler or to another destination facility</a:t>
            </a:r>
          </a:p>
          <a:p>
            <a:pPr lvl="1"/>
            <a:r>
              <a:rPr lang="en-US" sz="2000" dirty="0">
                <a:latin typeface="Arial" panose="020B0604020202020204" pitchFamily="34" charset="0"/>
                <a:cs typeface="Arial" panose="020B0604020202020204" pitchFamily="34" charset="0"/>
              </a:rPr>
              <a:t>If shipment received is hazardous waste and not UW, notify EPA/DEP</a:t>
            </a:r>
          </a:p>
          <a:p>
            <a:pPr lvl="1"/>
            <a:r>
              <a:rPr lang="en-US" sz="2000" dirty="0">
                <a:latin typeface="Arial" panose="020B0604020202020204" pitchFamily="34" charset="0"/>
                <a:cs typeface="Arial" panose="020B0604020202020204" pitchFamily="34" charset="0"/>
              </a:rPr>
              <a:t>If  shipment received is non-hazardous, but not UW, the waste may be managed appropriately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40 CFR 273.18 (a – h)</a:t>
            </a:r>
          </a:p>
          <a:p>
            <a:endParaRPr lang="en-US" dirty="0"/>
          </a:p>
          <a:p>
            <a:pPr lvl="1"/>
            <a:endParaRPr lang="en-US" sz="2000" dirty="0"/>
          </a:p>
          <a:p>
            <a:pPr lvl="1">
              <a:buNone/>
            </a:pPr>
            <a:r>
              <a:rPr lang="en-US" sz="2000" dirty="0"/>
              <a:t> </a:t>
            </a:r>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123293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open drums of used oil filt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8493" y="1676400"/>
            <a:ext cx="6324600" cy="4743450"/>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a:spLocks noChangeArrowheads="1"/>
          </p:cNvSpPr>
          <p:nvPr/>
        </p:nvSpPr>
        <p:spPr>
          <a:xfrm>
            <a:off x="228600" y="1143000"/>
            <a:ext cx="8153400" cy="2286000"/>
          </a:xfrm>
          <a:prstGeom prst="rect">
            <a:avLst/>
          </a:prstGeom>
          <a:noFill/>
        </p:spPr>
        <p:txBody>
          <a:bodyPr vert="horz" lIns="90488" tIns="44450" rIns="90488" bIns="4445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40 CFR 279.22(b)</a:t>
            </a:r>
          </a:p>
        </p:txBody>
      </p:sp>
      <p:sp>
        <p:nvSpPr>
          <p:cNvPr id="231426" name="Rectangle 2"/>
          <p:cNvSpPr>
            <a:spLocks noGrp="1" noChangeArrowheads="1"/>
          </p:cNvSpPr>
          <p:nvPr>
            <p:ph type="title"/>
          </p:nvPr>
        </p:nvSpPr>
        <p:spPr>
          <a:xfrm>
            <a:off x="906236" y="1"/>
            <a:ext cx="7609114" cy="1066800"/>
          </a:xfrm>
        </p:spPr>
        <p:txBody>
          <a:bodyPr lIns="90488" tIns="44450" rIns="90488" bIns="44450"/>
          <a:lstStyle/>
          <a:p>
            <a:pPr eaLnBrk="1" hangingPunct="1">
              <a:defRPr/>
            </a:pPr>
            <a:r>
              <a:rPr lang="en-US" dirty="0"/>
              <a:t> Used Oil Tank – Leaking</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lectronic waste, keyboards, circuit boards, etc."/>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 y="3643312"/>
            <a:ext cx="3790949" cy="2843212"/>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152400" y="1143000"/>
            <a:ext cx="8839200" cy="2462213"/>
          </a:xfrm>
          <a:prstGeom prst="rect">
            <a:avLst/>
          </a:prstGeom>
        </p:spPr>
        <p:txBody>
          <a:bodyPr wrap="square">
            <a:spAutoFit/>
          </a:bodyPr>
          <a:lstStyle/>
          <a:p>
            <a:pPr marL="457200" indent="-457200">
              <a:spcBef>
                <a:spcPct val="50000"/>
              </a:spcBef>
              <a:buFont typeface="Arial" panose="020B0604020202020204" pitchFamily="34" charset="0"/>
              <a:buChar char="•"/>
            </a:pPr>
            <a:r>
              <a:rPr lang="en-US" sz="2800" dirty="0">
                <a:latin typeface="Arial" pitchFamily="34" charset="0"/>
                <a:cs typeface="Arial" pitchFamily="34" charset="0"/>
              </a:rPr>
              <a:t>E-waste is the term used to describe end-of-life electronics</a:t>
            </a:r>
          </a:p>
          <a:p>
            <a:pPr marL="457200" indent="-457200">
              <a:spcBef>
                <a:spcPct val="50000"/>
              </a:spcBef>
              <a:buFont typeface="Arial" panose="020B0604020202020204" pitchFamily="34" charset="0"/>
              <a:buChar char="•"/>
            </a:pPr>
            <a:r>
              <a:rPr lang="en-US" sz="2800" dirty="0">
                <a:latin typeface="Arial" pitchFamily="34" charset="0"/>
                <a:cs typeface="Arial" pitchFamily="34" charset="0"/>
              </a:rPr>
              <a:t>Computers and televisions are specifically targeted for recycling because of the high levels of lead found in their cathode ray tubes (CRTs)</a:t>
            </a:r>
          </a:p>
        </p:txBody>
      </p:sp>
      <p:pic>
        <p:nvPicPr>
          <p:cNvPr id="8" name="Picture 2" descr="old television sets containing cathose ray tub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3654" y="3681413"/>
            <a:ext cx="4873776" cy="2813726"/>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906236" y="1"/>
            <a:ext cx="7609114" cy="1066800"/>
          </a:xfrm>
        </p:spPr>
        <p:txBody>
          <a:bodyPr/>
          <a:lstStyle/>
          <a:p>
            <a:r>
              <a:rPr lang="en-US" dirty="0"/>
              <a:t>Electronic Waste</a:t>
            </a:r>
          </a:p>
        </p:txBody>
      </p:sp>
    </p:spTree>
    <p:extLst>
      <p:ext uri="{BB962C8B-B14F-4D97-AF65-F5344CB8AC3E}">
        <p14:creationId xmlns:p14="http://schemas.microsoft.com/office/powerpoint/2010/main" val="924344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lectronic waste in the trash"/>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1524000" y="1447800"/>
            <a:ext cx="6172200" cy="4629151"/>
          </a:xfrm>
          <a:prstGeom prst="rect">
            <a:avLst/>
          </a:prstGeom>
          <a:ln w="127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906236" y="21116"/>
            <a:ext cx="7609114" cy="990600"/>
          </a:xfrm>
        </p:spPr>
        <p:txBody>
          <a:bodyPr>
            <a:normAutofit fontScale="90000"/>
          </a:bodyPr>
          <a:lstStyle/>
          <a:p>
            <a:r>
              <a:rPr lang="en-US" dirty="0"/>
              <a:t>Improper Management –</a:t>
            </a:r>
            <a:br>
              <a:rPr lang="en-US" dirty="0"/>
            </a:br>
            <a:r>
              <a:rPr lang="en-US" dirty="0"/>
              <a:t>E-Waste</a:t>
            </a:r>
          </a:p>
        </p:txBody>
      </p:sp>
    </p:spTree>
    <p:extLst>
      <p:ext uri="{BB962C8B-B14F-4D97-AF65-F5344CB8AC3E}">
        <p14:creationId xmlns:p14="http://schemas.microsoft.com/office/powerpoint/2010/main" val="3750662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6" name="Content Placeholder 2"/>
          <p:cNvSpPr>
            <a:spLocks noGrp="1"/>
          </p:cNvSpPr>
          <p:nvPr>
            <p:ph idx="1"/>
          </p:nvPr>
        </p:nvSpPr>
        <p:spPr>
          <a:xfrm>
            <a:off x="628650" y="1600200"/>
            <a:ext cx="7886700" cy="4576763"/>
          </a:xfrm>
        </p:spPr>
        <p:txBody>
          <a:bodyPr>
            <a:normAutofit fontScale="92500" lnSpcReduction="10000"/>
          </a:bodyPr>
          <a:lstStyle/>
          <a:p>
            <a:pPr marL="0" indent="0" algn="ctr">
              <a:buNone/>
            </a:pPr>
            <a:r>
              <a:rPr lang="en-US" dirty="0">
                <a:latin typeface="Arial" panose="020B0604020202020204" pitchFamily="34" charset="0"/>
                <a:cs typeface="Arial" panose="020B0604020202020204" pitchFamily="34" charset="0"/>
              </a:rPr>
              <a:t>Contact Compliance Assurance</a:t>
            </a:r>
          </a:p>
          <a:p>
            <a:pPr marL="0" indent="0" algn="ctr">
              <a:buNone/>
            </a:pPr>
            <a:r>
              <a:rPr lang="en-US" dirty="0">
                <a:latin typeface="Arial" panose="020B0604020202020204" pitchFamily="34" charset="0"/>
                <a:cs typeface="Arial" panose="020B0604020202020204" pitchFamily="34" charset="0"/>
              </a:rPr>
              <a:t>Hazardous Waste</a:t>
            </a:r>
          </a:p>
          <a:p>
            <a:pPr marL="0" indent="0" algn="ctr">
              <a:buNone/>
            </a:pPr>
            <a:r>
              <a:rPr lang="en-US" dirty="0">
                <a:latin typeface="Arial" panose="020B0604020202020204" pitchFamily="34" charset="0"/>
                <a:cs typeface="Arial" panose="020B0604020202020204" pitchFamily="34" charset="0"/>
              </a:rPr>
              <a:t>Northeast District</a:t>
            </a: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lnSpc>
                <a:spcPct val="110000"/>
              </a:lnSpc>
              <a:spcBef>
                <a:spcPts val="0"/>
              </a:spcBef>
              <a:buNone/>
            </a:pPr>
            <a:r>
              <a:rPr lang="en-US" dirty="0">
                <a:latin typeface="Arial" panose="020B0604020202020204" pitchFamily="34" charset="0"/>
                <a:cs typeface="Arial" panose="020B0604020202020204" pitchFamily="34" charset="0"/>
              </a:rPr>
              <a:t>8800 Baymeadows Way West</a:t>
            </a:r>
          </a:p>
          <a:p>
            <a:pPr marL="0" indent="0" algn="ctr">
              <a:lnSpc>
                <a:spcPct val="110000"/>
              </a:lnSpc>
              <a:spcBef>
                <a:spcPts val="0"/>
              </a:spcBef>
              <a:buNone/>
            </a:pPr>
            <a:r>
              <a:rPr lang="en-US" dirty="0">
                <a:latin typeface="Arial" panose="020B0604020202020204" pitchFamily="34" charset="0"/>
                <a:cs typeface="Arial" panose="020B0604020202020204" pitchFamily="34" charset="0"/>
              </a:rPr>
              <a:t>Suite 100</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Jacksonville, Florida 32256</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(904) 256-1700 phone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(904) 256-1588 fax</a:t>
            </a:r>
            <a:br>
              <a:rPr lang="en-US" dirty="0"/>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1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amaged drum of used o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00200"/>
            <a:ext cx="5638800" cy="4229100"/>
          </a:xfrm>
          <a:prstGeom prst="rect">
            <a:avLst/>
          </a:prstGeom>
          <a:ln/>
        </p:spPr>
        <p:style>
          <a:lnRef idx="2">
            <a:schemeClr val="dk1"/>
          </a:lnRef>
          <a:fillRef idx="1">
            <a:schemeClr val="lt1"/>
          </a:fillRef>
          <a:effectRef idx="0">
            <a:schemeClr val="dk1"/>
          </a:effectRef>
          <a:fontRef idx="minor">
            <a:schemeClr val="dk1"/>
          </a:fontRef>
        </p:style>
      </p:pic>
      <p:sp>
        <p:nvSpPr>
          <p:cNvPr id="5" name="Rectangle 4"/>
          <p:cNvSpPr/>
          <p:nvPr/>
        </p:nvSpPr>
        <p:spPr>
          <a:xfrm>
            <a:off x="2819400" y="1066800"/>
            <a:ext cx="3111749" cy="461665"/>
          </a:xfrm>
          <a:prstGeom prst="rect">
            <a:avLst/>
          </a:prstGeom>
        </p:spPr>
        <p:txBody>
          <a:bodyPr wrap="none">
            <a:spAutoFit/>
          </a:bodyPr>
          <a:lstStyle/>
          <a:p>
            <a:pPr marL="742950" lvl="1" indent="-285750" algn="ctr">
              <a:spcBef>
                <a:spcPct val="20000"/>
              </a:spcBef>
              <a:defRPr/>
            </a:pPr>
            <a:r>
              <a:rPr lang="en-US" sz="2400" dirty="0">
                <a:latin typeface="Arial" pitchFamily="34" charset="0"/>
                <a:cs typeface="Arial" pitchFamily="34" charset="0"/>
              </a:rPr>
              <a:t>40 CFR 279.22(b)</a:t>
            </a:r>
          </a:p>
        </p:txBody>
      </p:sp>
      <p:sp>
        <p:nvSpPr>
          <p:cNvPr id="7" name="TextBox 6"/>
          <p:cNvSpPr txBox="1"/>
          <p:nvPr/>
        </p:nvSpPr>
        <p:spPr>
          <a:xfrm>
            <a:off x="3001809" y="5905797"/>
            <a:ext cx="314038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else is wrong?</a:t>
            </a:r>
          </a:p>
        </p:txBody>
      </p:sp>
      <p:sp>
        <p:nvSpPr>
          <p:cNvPr id="231426" name="Rectangle 2"/>
          <p:cNvSpPr>
            <a:spLocks noGrp="1" noChangeArrowheads="1"/>
          </p:cNvSpPr>
          <p:nvPr>
            <p:ph type="title"/>
          </p:nvPr>
        </p:nvSpPr>
        <p:spPr>
          <a:xfrm>
            <a:off x="1143000" y="0"/>
            <a:ext cx="7609114" cy="1066800"/>
          </a:xfrm>
        </p:spPr>
        <p:txBody>
          <a:bodyPr lIns="90488" tIns="44450" rIns="90488" bIns="44450"/>
          <a:lstStyle/>
          <a:p>
            <a:pPr eaLnBrk="1" hangingPunct="1">
              <a:defRPr/>
            </a:pPr>
            <a:r>
              <a:rPr lang="en-US" dirty="0"/>
              <a:t> Used Oil Container – Leaking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996950" y="1524000"/>
            <a:ext cx="7886700" cy="4351338"/>
          </a:xfrm>
          <a:noFill/>
        </p:spPr>
        <p:txBody>
          <a:bodyPr lIns="90488" tIns="44450" rIns="90488" bIns="44450"/>
          <a:lstStyle/>
          <a:p>
            <a:pPr eaLnBrk="1" hangingPunct="1">
              <a:buFont typeface="Wingdings" pitchFamily="2" charset="2"/>
              <a:buNone/>
            </a:pPr>
            <a:r>
              <a:rPr lang="en-US" dirty="0"/>
              <a:t>			</a:t>
            </a:r>
            <a:r>
              <a:rPr lang="en-US" dirty="0">
                <a:latin typeface="Arial" panose="020B0604020202020204" pitchFamily="34" charset="0"/>
                <a:cs typeface="Arial" panose="020B0604020202020204" pitchFamily="34" charset="0"/>
              </a:rPr>
              <a:t>Clearly labeled used oil</a:t>
            </a:r>
          </a:p>
        </p:txBody>
      </p:sp>
      <p:pic>
        <p:nvPicPr>
          <p:cNvPr id="20484" name="Picture 2" descr="used oil container, label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2651" y="2075538"/>
            <a:ext cx="5898698" cy="4419600"/>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255774" y="1062335"/>
            <a:ext cx="263245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40 CFR 279.22(c)</a:t>
            </a:r>
          </a:p>
        </p:txBody>
      </p:sp>
      <p:sp>
        <p:nvSpPr>
          <p:cNvPr id="231426" name="Rectangle 2"/>
          <p:cNvSpPr>
            <a:spLocks noGrp="1" noChangeArrowheads="1"/>
          </p:cNvSpPr>
          <p:nvPr>
            <p:ph type="title"/>
          </p:nvPr>
        </p:nvSpPr>
        <p:spPr>
          <a:xfrm>
            <a:off x="906236" y="0"/>
            <a:ext cx="7609114" cy="1062335"/>
          </a:xfrm>
        </p:spPr>
        <p:txBody>
          <a:bodyPr lIns="90488" tIns="44450" rIns="90488" bIns="44450"/>
          <a:lstStyle/>
          <a:p>
            <a:pPr eaLnBrk="1" hangingPunct="1">
              <a:defRPr/>
            </a:pPr>
            <a:r>
              <a:rPr lang="en-US" dirty="0"/>
              <a:t> Used Oil Labels – Good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906236" y="152400"/>
            <a:ext cx="7609114" cy="1066800"/>
          </a:xfrm>
        </p:spPr>
        <p:txBody>
          <a:bodyPr lIns="90488" tIns="44450" rIns="90488" bIns="44450"/>
          <a:lstStyle/>
          <a:p>
            <a:pPr>
              <a:defRPr/>
            </a:pPr>
            <a:r>
              <a:rPr lang="en-US" dirty="0"/>
              <a:t> Used Oil – Releases</a:t>
            </a:r>
          </a:p>
        </p:txBody>
      </p:sp>
      <p:sp>
        <p:nvSpPr>
          <p:cNvPr id="34819" name="Rectangle 3"/>
          <p:cNvSpPr>
            <a:spLocks noGrp="1" noChangeArrowheads="1"/>
          </p:cNvSpPr>
          <p:nvPr>
            <p:ph idx="1"/>
          </p:nvPr>
        </p:nvSpPr>
        <p:spPr>
          <a:noFill/>
        </p:spPr>
        <p:txBody>
          <a:bodyPr lIns="90488" tIns="44450" rIns="90488" bIns="44450">
            <a:normAutofit/>
          </a:bodyPr>
          <a:lstStyle/>
          <a:p>
            <a:pPr eaLnBrk="1" hangingPunct="1">
              <a:buNone/>
            </a:pPr>
            <a:r>
              <a:rPr lang="en-US" dirty="0">
                <a:latin typeface="Arial" panose="020B0604020202020204" pitchFamily="34" charset="0"/>
                <a:cs typeface="Arial" panose="020B0604020202020204" pitchFamily="34" charset="0"/>
              </a:rPr>
              <a:t>40 CFR 279.22(d)</a:t>
            </a:r>
          </a:p>
          <a:p>
            <a:pPr eaLnBrk="1" hangingPunct="1"/>
            <a:r>
              <a:rPr lang="en-US" dirty="0">
                <a:latin typeface="Arial" panose="020B0604020202020204" pitchFamily="34" charset="0"/>
                <a:cs typeface="Arial" panose="020B0604020202020204" pitchFamily="34" charset="0"/>
              </a:rPr>
              <a:t>Releases of used oil:</a:t>
            </a:r>
          </a:p>
          <a:p>
            <a:pPr lvl="1" eaLnBrk="1" hangingPunct="1">
              <a:buNone/>
            </a:pPr>
            <a:r>
              <a:rPr lang="en-US" dirty="0">
                <a:latin typeface="Arial" panose="020B0604020202020204" pitchFamily="34" charset="0"/>
                <a:cs typeface="Arial" panose="020B0604020202020204" pitchFamily="34" charset="0"/>
              </a:rPr>
              <a:t>(1) Stop the release;</a:t>
            </a:r>
          </a:p>
          <a:p>
            <a:pPr marL="914400" lvl="1" indent="-457200" eaLnBrk="1" hangingPunct="1">
              <a:buAutoNum type="arabicParenBoth" startAt="2"/>
            </a:pPr>
            <a:r>
              <a:rPr lang="en-US" dirty="0">
                <a:latin typeface="Arial" panose="020B0604020202020204" pitchFamily="34" charset="0"/>
                <a:cs typeface="Arial" panose="020B0604020202020204" pitchFamily="34" charset="0"/>
              </a:rPr>
              <a:t>Contain the released </a:t>
            </a:r>
            <a:r>
              <a:rPr lang="en-US">
                <a:latin typeface="Arial" panose="020B0604020202020204" pitchFamily="34" charset="0"/>
                <a:cs typeface="Arial" panose="020B0604020202020204" pitchFamily="34" charset="0"/>
              </a:rPr>
              <a:t>used oil;</a:t>
            </a:r>
            <a:endParaRPr lang="en-US" dirty="0">
              <a:latin typeface="Arial" panose="020B0604020202020204" pitchFamily="34" charset="0"/>
              <a:cs typeface="Arial" panose="020B0604020202020204" pitchFamily="34" charset="0"/>
            </a:endParaRPr>
          </a:p>
          <a:p>
            <a:pPr marL="914400" lvl="1" indent="-457200" eaLnBrk="1" hangingPunct="1">
              <a:buAutoNum type="arabicParenBoth" startAt="2"/>
            </a:pPr>
            <a:r>
              <a:rPr lang="en-US" dirty="0">
                <a:latin typeface="Arial" panose="020B0604020202020204" pitchFamily="34" charset="0"/>
                <a:cs typeface="Arial" panose="020B0604020202020204" pitchFamily="34" charset="0"/>
              </a:rPr>
              <a:t>Clean up and manage properly the released used oil and other materials; and </a:t>
            </a:r>
          </a:p>
          <a:p>
            <a:pPr marL="914400" lvl="1" indent="-457200" eaLnBrk="1" hangingPunct="1">
              <a:buNone/>
            </a:pPr>
            <a:r>
              <a:rPr lang="en-US" dirty="0">
                <a:latin typeface="Arial" panose="020B0604020202020204" pitchFamily="34" charset="0"/>
                <a:cs typeface="Arial" panose="020B0604020202020204" pitchFamily="34" charset="0"/>
              </a:rPr>
              <a:t>(4) If necessary, repair or replace any leaking used oil storage container or tanks prior to returning them to service.</a:t>
            </a: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2616</Words>
  <Application>Microsoft Office PowerPoint</Application>
  <PresentationFormat>On-screen Show (4:3)</PresentationFormat>
  <Paragraphs>380</Paragraphs>
  <Slides>62</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62</vt:i4>
      </vt:variant>
    </vt:vector>
  </HeadingPairs>
  <TitlesOfParts>
    <vt:vector size="69" baseType="lpstr">
      <vt:lpstr>Arial</vt:lpstr>
      <vt:lpstr>Calibri</vt:lpstr>
      <vt:lpstr>Times New Roman</vt:lpstr>
      <vt:lpstr>Wingdings</vt:lpstr>
      <vt:lpstr>Office Theme</vt:lpstr>
      <vt:lpstr>Custom Design</vt:lpstr>
      <vt:lpstr>1_Custom Design</vt:lpstr>
      <vt:lpstr> </vt:lpstr>
      <vt:lpstr>Used Oil Generator Requirements  and Management</vt:lpstr>
      <vt:lpstr> Prohibitions</vt:lpstr>
      <vt:lpstr> Used Oil Tanks and Containers</vt:lpstr>
      <vt:lpstr> Used Oil Tank – Good Condition</vt:lpstr>
      <vt:lpstr> Used Oil Tank – Leaking</vt:lpstr>
      <vt:lpstr> Used Oil Container – Leaking</vt:lpstr>
      <vt:lpstr> Used Oil Labels – Good</vt:lpstr>
      <vt:lpstr> Used Oil – Releases</vt:lpstr>
      <vt:lpstr>Used Oil – Releases</vt:lpstr>
      <vt:lpstr>Used Oil Spill/Leak Response</vt:lpstr>
      <vt:lpstr>Secondary Containment</vt:lpstr>
      <vt:lpstr> Used Oil Container – Outside Open</vt:lpstr>
      <vt:lpstr>Secondary Containment – Good</vt:lpstr>
      <vt:lpstr>Secondary Containment </vt:lpstr>
      <vt:lpstr>Secondary Containment – Leaking</vt:lpstr>
      <vt:lpstr> Used Oil – Outside</vt:lpstr>
      <vt:lpstr> Used Oil – Outside Don’t</vt:lpstr>
      <vt:lpstr> Used Oil – Outside Don’t </vt:lpstr>
      <vt:lpstr> Used Oil – Not Adequate Secondary Containment</vt:lpstr>
      <vt:lpstr>Oily Mop Water</vt:lpstr>
      <vt:lpstr>Oily Mop Water – Don’t</vt:lpstr>
      <vt:lpstr>Used Oil Filter Requirements</vt:lpstr>
      <vt:lpstr>Used Oil Filter Requirements </vt:lpstr>
      <vt:lpstr>Used Oil Filter Storage – Bad</vt:lpstr>
      <vt:lpstr>Used Oil Filter Requirements – Good Condition</vt:lpstr>
      <vt:lpstr>Used Oil Filter Requirements – Good</vt:lpstr>
      <vt:lpstr>Used Oil Filter Storage – Good</vt:lpstr>
      <vt:lpstr>Used Oil/Used Oil Filter Disposal Records</vt:lpstr>
      <vt:lpstr>Used Antifreeze BMPs</vt:lpstr>
      <vt:lpstr>Used Antifreeze Container</vt:lpstr>
      <vt:lpstr>Antifreeze Spill/Leak Response</vt:lpstr>
      <vt:lpstr> </vt:lpstr>
      <vt:lpstr>Universal Waste</vt:lpstr>
      <vt:lpstr>Examples of Universal Waste -Batteries</vt:lpstr>
      <vt:lpstr>Examples of Universal Waste – Mercury-Containing Equipment</vt:lpstr>
      <vt:lpstr>Examples of Universal Waste – Mercury-Containing Lamps</vt:lpstr>
      <vt:lpstr>Universal Waste (UW) Handlers</vt:lpstr>
      <vt:lpstr>Prohibitions</vt:lpstr>
      <vt:lpstr>Management</vt:lpstr>
      <vt:lpstr>Improper Management</vt:lpstr>
      <vt:lpstr>Proper Management</vt:lpstr>
      <vt:lpstr>Management </vt:lpstr>
      <vt:lpstr>Improper Management </vt:lpstr>
      <vt:lpstr>Proper Management </vt:lpstr>
      <vt:lpstr>Management  </vt:lpstr>
      <vt:lpstr>Improper Management  </vt:lpstr>
      <vt:lpstr>Improper Management   </vt:lpstr>
      <vt:lpstr>Proper Management  </vt:lpstr>
      <vt:lpstr>Labeling</vt:lpstr>
      <vt:lpstr>Labeling </vt:lpstr>
      <vt:lpstr>Accumulation Time Limit</vt:lpstr>
      <vt:lpstr>Accumulation Time Limit </vt:lpstr>
      <vt:lpstr>Personnel Training</vt:lpstr>
      <vt:lpstr>Personnel Training </vt:lpstr>
      <vt:lpstr>Response to Release</vt:lpstr>
      <vt:lpstr>Improper Response to Release</vt:lpstr>
      <vt:lpstr>Lamp Crushers</vt:lpstr>
      <vt:lpstr>Off-Site Shipments</vt:lpstr>
      <vt:lpstr>Electronic Waste</vt:lpstr>
      <vt:lpstr>Improper Management – E-Waste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Titus</dc:creator>
  <cp:lastModifiedBy>Goodwin, Tori</cp:lastModifiedBy>
  <cp:revision>168</cp:revision>
  <dcterms:created xsi:type="dcterms:W3CDTF">2011-08-01T18:44:53Z</dcterms:created>
  <dcterms:modified xsi:type="dcterms:W3CDTF">2017-11-20T20:35:59Z</dcterms:modified>
</cp:coreProperties>
</file>